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7"/>
  </p:notesMasterIdLst>
  <p:sldIdLst>
    <p:sldId id="256" r:id="rId2"/>
    <p:sldId id="267" r:id="rId3"/>
    <p:sldId id="258" r:id="rId4"/>
    <p:sldId id="268" r:id="rId5"/>
    <p:sldId id="269" r:id="rId6"/>
    <p:sldId id="270" r:id="rId7"/>
    <p:sldId id="271" r:id="rId8"/>
    <p:sldId id="273" r:id="rId9"/>
    <p:sldId id="277" r:id="rId10"/>
    <p:sldId id="278" r:id="rId11"/>
    <p:sldId id="280" r:id="rId12"/>
    <p:sldId id="281" r:id="rId13"/>
    <p:sldId id="282" r:id="rId14"/>
    <p:sldId id="274" r:id="rId15"/>
    <p:sldId id="283" r:id="rId16"/>
    <p:sldId id="288" r:id="rId17"/>
    <p:sldId id="284" r:id="rId18"/>
    <p:sldId id="285" r:id="rId19"/>
    <p:sldId id="286" r:id="rId20"/>
    <p:sldId id="299" r:id="rId21"/>
    <p:sldId id="287" r:id="rId22"/>
    <p:sldId id="289" r:id="rId23"/>
    <p:sldId id="290" r:id="rId24"/>
    <p:sldId id="291" r:id="rId25"/>
    <p:sldId id="292" r:id="rId26"/>
    <p:sldId id="293" r:id="rId27"/>
    <p:sldId id="294" r:id="rId28"/>
    <p:sldId id="295" r:id="rId29"/>
    <p:sldId id="296" r:id="rId30"/>
    <p:sldId id="297" r:id="rId31"/>
    <p:sldId id="298" r:id="rId32"/>
    <p:sldId id="301" r:id="rId33"/>
    <p:sldId id="302" r:id="rId34"/>
    <p:sldId id="303" r:id="rId35"/>
    <p:sldId id="300" r:id="rId36"/>
    <p:sldId id="304" r:id="rId37"/>
    <p:sldId id="305" r:id="rId38"/>
    <p:sldId id="306" r:id="rId39"/>
    <p:sldId id="310" r:id="rId40"/>
    <p:sldId id="311" r:id="rId41"/>
    <p:sldId id="312" r:id="rId42"/>
    <p:sldId id="313" r:id="rId43"/>
    <p:sldId id="307" r:id="rId44"/>
    <p:sldId id="308" r:id="rId45"/>
    <p:sldId id="309" r:id="rId46"/>
  </p:sldIdLst>
  <p:sldSz cx="9144000" cy="5143500" type="screen16x9"/>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A238"/>
    <a:srgbClr val="81146F"/>
    <a:srgbClr val="BEE7F8"/>
    <a:srgbClr val="4681AC"/>
    <a:srgbClr val="FFFFFF"/>
    <a:srgbClr val="000000"/>
    <a:srgbClr val="F2E600"/>
    <a:srgbClr val="E33B8D"/>
    <a:srgbClr val="EF8F08"/>
    <a:srgbClr val="00A6E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autoAdjust="0"/>
    <p:restoredTop sz="80845" autoAdjust="0"/>
  </p:normalViewPr>
  <p:slideViewPr>
    <p:cSldViewPr snapToGrid="0" snapToObjects="1">
      <p:cViewPr varScale="1">
        <p:scale>
          <a:sx n="161" d="100"/>
          <a:sy n="161" d="100"/>
        </p:scale>
        <p:origin x="-1600" y="-10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A1B868-A188-49E5-A642-DF368D4FE223}" type="datetimeFigureOut">
              <a:rPr lang="en-US" smtClean="0"/>
              <a:t>29.02.16</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E1E880-A8BA-4D92-B4D6-D9237F3A7A54}" type="slidenum">
              <a:rPr lang="en-US" smtClean="0"/>
              <a:t>‹Nr.›</a:t>
            </a:fld>
            <a:endParaRPr lang="en-US"/>
          </a:p>
        </p:txBody>
      </p:sp>
    </p:spTree>
    <p:extLst>
      <p:ext uri="{BB962C8B-B14F-4D97-AF65-F5344CB8AC3E}">
        <p14:creationId xmlns:p14="http://schemas.microsoft.com/office/powerpoint/2010/main" val="701832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74E1E880-A8BA-4D92-B4D6-D9237F3A7A54}" type="slidenum">
              <a:rPr lang="en-US" smtClean="0"/>
              <a:t>1</a:t>
            </a:fld>
            <a:endParaRPr lang="en-US"/>
          </a:p>
        </p:txBody>
      </p:sp>
    </p:spTree>
    <p:extLst>
      <p:ext uri="{BB962C8B-B14F-4D97-AF65-F5344CB8AC3E}">
        <p14:creationId xmlns:p14="http://schemas.microsoft.com/office/powerpoint/2010/main" val="557499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latin typeface="+mn-lt"/>
                <a:ea typeface="+mn-ea"/>
                <a:cs typeface="+mn-cs"/>
              </a:rPr>
              <a:t>http://www.andresmh.com/nyctaxitrips/</a:t>
            </a:r>
            <a:endParaRPr lang="en-US" dirty="0"/>
          </a:p>
        </p:txBody>
      </p:sp>
      <p:sp>
        <p:nvSpPr>
          <p:cNvPr id="4" name="Foliennummernplatzhalter 3"/>
          <p:cNvSpPr>
            <a:spLocks noGrp="1"/>
          </p:cNvSpPr>
          <p:nvPr>
            <p:ph type="sldNum" sz="quarter" idx="10"/>
          </p:nvPr>
        </p:nvSpPr>
        <p:spPr/>
        <p:txBody>
          <a:bodyPr/>
          <a:lstStyle/>
          <a:p>
            <a:fld id="{74E1E880-A8BA-4D92-B4D6-D9237F3A7A54}" type="slidenum">
              <a:rPr lang="en-US" smtClean="0"/>
              <a:t>3</a:t>
            </a:fld>
            <a:endParaRPr lang="en-US"/>
          </a:p>
        </p:txBody>
      </p:sp>
    </p:spTree>
    <p:extLst>
      <p:ext uri="{BB962C8B-B14F-4D97-AF65-F5344CB8AC3E}">
        <p14:creationId xmlns:p14="http://schemas.microsoft.com/office/powerpoint/2010/main" val="1648900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74E1E880-A8BA-4D92-B4D6-D9237F3A7A54}" type="slidenum">
              <a:rPr lang="en-US" smtClean="0"/>
              <a:t>4</a:t>
            </a:fld>
            <a:endParaRPr lang="en-US"/>
          </a:p>
        </p:txBody>
      </p:sp>
    </p:spTree>
    <p:extLst>
      <p:ext uri="{BB962C8B-B14F-4D97-AF65-F5344CB8AC3E}">
        <p14:creationId xmlns:p14="http://schemas.microsoft.com/office/powerpoint/2010/main" val="1512342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74E1E880-A8BA-4D92-B4D6-D9237F3A7A54}" type="slidenum">
              <a:rPr lang="en-US" smtClean="0"/>
              <a:t>5</a:t>
            </a:fld>
            <a:endParaRPr lang="en-US"/>
          </a:p>
        </p:txBody>
      </p:sp>
    </p:spTree>
    <p:extLst>
      <p:ext uri="{BB962C8B-B14F-4D97-AF65-F5344CB8AC3E}">
        <p14:creationId xmlns:p14="http://schemas.microsoft.com/office/powerpoint/2010/main" val="2072880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p>
            <a:r>
              <a:rPr lang="de-DE" smtClean="0"/>
              <a:t>Mastertitelformat bearbeiten</a:t>
            </a:r>
            <a:endParaRPr lang="de-DE"/>
          </a:p>
        </p:txBody>
      </p:sp>
      <p:sp>
        <p:nvSpPr>
          <p:cNvPr id="3" name="Unt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a:p>
        </p:txBody>
      </p:sp>
      <p:sp>
        <p:nvSpPr>
          <p:cNvPr id="4" name="Datumsplatzhalter 3"/>
          <p:cNvSpPr>
            <a:spLocks noGrp="1"/>
          </p:cNvSpPr>
          <p:nvPr>
            <p:ph type="dt" sz="half" idx="10"/>
          </p:nvPr>
        </p:nvSpPr>
        <p:spPr/>
        <p:txBody>
          <a:bodyPr/>
          <a:lstStyle/>
          <a:p>
            <a:fld id="{71C1CE03-D1A7-43CA-802D-3D4B8E822862}" type="datetime1">
              <a:rPr lang="de-DE" smtClean="0"/>
              <a:t>29.02.16</a:t>
            </a:fld>
            <a:endParaRPr lang="de-DE"/>
          </a:p>
        </p:txBody>
      </p:sp>
      <p:sp>
        <p:nvSpPr>
          <p:cNvPr id="5" name="Fußzeilenplatzhalter 4"/>
          <p:cNvSpPr>
            <a:spLocks noGrp="1"/>
          </p:cNvSpPr>
          <p:nvPr>
            <p:ph type="ftr" sz="quarter" idx="11"/>
          </p:nvPr>
        </p:nvSpPr>
        <p:spPr/>
        <p:txBody>
          <a:bodyPr/>
          <a:lstStyle/>
          <a:p>
            <a:r>
              <a:rPr lang="en-US" smtClean="0"/>
              <a:t>Operational and analytical Workloads in the Cloud</a:t>
            </a:r>
            <a:endParaRPr lang="de-DE"/>
          </a:p>
        </p:txBody>
      </p:sp>
      <p:sp>
        <p:nvSpPr>
          <p:cNvPr id="6" name="Foliennummernplatzhalter 5"/>
          <p:cNvSpPr>
            <a:spLocks noGrp="1"/>
          </p:cNvSpPr>
          <p:nvPr>
            <p:ph type="sldNum" sz="quarter" idx="12"/>
          </p:nvPr>
        </p:nvSpPr>
        <p:spPr/>
        <p:txBody>
          <a:bodyPr/>
          <a:lstStyle/>
          <a:p>
            <a:fld id="{02AEAF60-67A9-604D-9005-B1C50CB8058F}" type="slidenum">
              <a:rPr lang="de-DE" smtClean="0"/>
              <a:t>‹Nr.›</a:t>
            </a:fld>
            <a:endParaRPr lang="de-DE"/>
          </a:p>
        </p:txBody>
      </p:sp>
    </p:spTree>
    <p:extLst>
      <p:ext uri="{BB962C8B-B14F-4D97-AF65-F5344CB8AC3E}">
        <p14:creationId xmlns:p14="http://schemas.microsoft.com/office/powerpoint/2010/main" val="224037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Vertikaler Textplatzhalter 2"/>
          <p:cNvSpPr>
            <a:spLocks noGrp="1"/>
          </p:cNvSpPr>
          <p:nvPr>
            <p:ph type="body" orient="vert" idx="1"/>
          </p:nvPr>
        </p:nvSpPr>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20B5A83B-548D-4CC1-8370-5E17DEBB6155}" type="datetime1">
              <a:rPr lang="de-DE" smtClean="0"/>
              <a:t>29.02.16</a:t>
            </a:fld>
            <a:endParaRPr lang="de-DE"/>
          </a:p>
        </p:txBody>
      </p:sp>
      <p:sp>
        <p:nvSpPr>
          <p:cNvPr id="5" name="Fußzeilenplatzhalter 4"/>
          <p:cNvSpPr>
            <a:spLocks noGrp="1"/>
          </p:cNvSpPr>
          <p:nvPr>
            <p:ph type="ftr" sz="quarter" idx="11"/>
          </p:nvPr>
        </p:nvSpPr>
        <p:spPr/>
        <p:txBody>
          <a:bodyPr/>
          <a:lstStyle/>
          <a:p>
            <a:r>
              <a:rPr lang="en-US" smtClean="0"/>
              <a:t>Operational and analytical Workloads in the Cloud</a:t>
            </a:r>
            <a:endParaRPr lang="de-DE"/>
          </a:p>
        </p:txBody>
      </p:sp>
      <p:sp>
        <p:nvSpPr>
          <p:cNvPr id="6" name="Foliennummernplatzhalter 5"/>
          <p:cNvSpPr>
            <a:spLocks noGrp="1"/>
          </p:cNvSpPr>
          <p:nvPr>
            <p:ph type="sldNum" sz="quarter" idx="12"/>
          </p:nvPr>
        </p:nvSpPr>
        <p:spPr/>
        <p:txBody>
          <a:bodyPr/>
          <a:lstStyle/>
          <a:p>
            <a:fld id="{02AEAF60-67A9-604D-9005-B1C50CB8058F}" type="slidenum">
              <a:rPr lang="de-DE" smtClean="0"/>
              <a:t>‹Nr.›</a:t>
            </a:fld>
            <a:endParaRPr lang="de-DE"/>
          </a:p>
        </p:txBody>
      </p:sp>
    </p:spTree>
    <p:extLst>
      <p:ext uri="{BB962C8B-B14F-4D97-AF65-F5344CB8AC3E}">
        <p14:creationId xmlns:p14="http://schemas.microsoft.com/office/powerpoint/2010/main" val="917131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154781"/>
            <a:ext cx="2057400" cy="3290888"/>
          </a:xfrm>
        </p:spPr>
        <p:txBody>
          <a:bodyPr vert="eaVert"/>
          <a:lstStyle/>
          <a:p>
            <a:r>
              <a:rPr lang="de-DE" smtClean="0"/>
              <a:t>Mastertitelformat bearbeiten</a:t>
            </a:r>
            <a:endParaRPr lang="de-DE"/>
          </a:p>
        </p:txBody>
      </p:sp>
      <p:sp>
        <p:nvSpPr>
          <p:cNvPr id="3" name="Vertikaler Textplatzhalter 2"/>
          <p:cNvSpPr>
            <a:spLocks noGrp="1"/>
          </p:cNvSpPr>
          <p:nvPr>
            <p:ph type="body" orient="vert" idx="1"/>
          </p:nvPr>
        </p:nvSpPr>
        <p:spPr>
          <a:xfrm>
            <a:off x="457200" y="154781"/>
            <a:ext cx="6019800" cy="3290888"/>
          </a:xfrm>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0FFC61C-1FB5-4C39-8B7F-ADA68723B532}" type="datetime1">
              <a:rPr lang="de-DE" smtClean="0"/>
              <a:t>29.02.16</a:t>
            </a:fld>
            <a:endParaRPr lang="de-DE"/>
          </a:p>
        </p:txBody>
      </p:sp>
      <p:sp>
        <p:nvSpPr>
          <p:cNvPr id="5" name="Fußzeilenplatzhalter 4"/>
          <p:cNvSpPr>
            <a:spLocks noGrp="1"/>
          </p:cNvSpPr>
          <p:nvPr>
            <p:ph type="ftr" sz="quarter" idx="11"/>
          </p:nvPr>
        </p:nvSpPr>
        <p:spPr/>
        <p:txBody>
          <a:bodyPr/>
          <a:lstStyle/>
          <a:p>
            <a:r>
              <a:rPr lang="en-US" smtClean="0"/>
              <a:t>Operational and analytical Workloads in the Cloud</a:t>
            </a:r>
            <a:endParaRPr lang="de-DE"/>
          </a:p>
        </p:txBody>
      </p:sp>
      <p:sp>
        <p:nvSpPr>
          <p:cNvPr id="6" name="Foliennummernplatzhalter 5"/>
          <p:cNvSpPr>
            <a:spLocks noGrp="1"/>
          </p:cNvSpPr>
          <p:nvPr>
            <p:ph type="sldNum" sz="quarter" idx="12"/>
          </p:nvPr>
        </p:nvSpPr>
        <p:spPr/>
        <p:txBody>
          <a:bodyPr/>
          <a:lstStyle/>
          <a:p>
            <a:fld id="{02AEAF60-67A9-604D-9005-B1C50CB8058F}" type="slidenum">
              <a:rPr lang="de-DE" smtClean="0"/>
              <a:t>‹Nr.›</a:t>
            </a:fld>
            <a:endParaRPr lang="de-DE"/>
          </a:p>
        </p:txBody>
      </p:sp>
    </p:spTree>
    <p:extLst>
      <p:ext uri="{BB962C8B-B14F-4D97-AF65-F5344CB8AC3E}">
        <p14:creationId xmlns:p14="http://schemas.microsoft.com/office/powerpoint/2010/main" val="3181570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5113" y="445294"/>
            <a:ext cx="8545512" cy="319403"/>
          </a:xfrm>
        </p:spPr>
        <p:txBody>
          <a:bodyPr/>
          <a:lstStyle/>
          <a:p>
            <a:r>
              <a:rPr lang="en-US" smtClean="0"/>
              <a:t>Click to edit Master title style</a:t>
            </a:r>
            <a:endParaRPr lang="en-US"/>
          </a:p>
        </p:txBody>
      </p:sp>
      <p:sp>
        <p:nvSpPr>
          <p:cNvPr id="3" name="Content Placeholder 2"/>
          <p:cNvSpPr>
            <a:spLocks noGrp="1"/>
          </p:cNvSpPr>
          <p:nvPr>
            <p:ph idx="1"/>
          </p:nvPr>
        </p:nvSpPr>
        <p:spPr>
          <a:xfrm>
            <a:off x="266700" y="885825"/>
            <a:ext cx="8542338" cy="3890963"/>
          </a:xfrm>
        </p:spPr>
        <p:txBody>
          <a:bodyPr/>
          <a:lstStyle>
            <a:lvl1pPr>
              <a:defRPr sz="1500"/>
            </a:lvl1pPr>
            <a:lvl2pPr>
              <a:defRPr sz="1350"/>
            </a:lvl2pPr>
            <a:lvl3pPr>
              <a:defRPr sz="1200"/>
            </a:lvl3pPr>
            <a:lvl4pPr>
              <a:defRPr sz="120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95765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19" name="Rechteck 18"/>
          <p:cNvSpPr/>
          <p:nvPr userDrawn="1"/>
        </p:nvSpPr>
        <p:spPr>
          <a:xfrm>
            <a:off x="348343" y="4512299"/>
            <a:ext cx="1076696" cy="39188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hteck 19"/>
          <p:cNvSpPr/>
          <p:nvPr userDrawn="1"/>
        </p:nvSpPr>
        <p:spPr>
          <a:xfrm>
            <a:off x="7554685" y="4512299"/>
            <a:ext cx="1221179" cy="39188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2"/>
          <p:cNvSpPr>
            <a:spLocks noGrp="1" noChangeArrowheads="1"/>
          </p:cNvSpPr>
          <p:nvPr>
            <p:ph type="title"/>
          </p:nvPr>
        </p:nvSpPr>
        <p:spPr bwMode="auto">
          <a:xfrm>
            <a:off x="265113" y="716430"/>
            <a:ext cx="8545512" cy="49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normAutofit/>
          </a:bodyPr>
          <a:lstStyle>
            <a:lvl1pPr algn="l">
              <a:defRPr sz="2400" b="1">
                <a:solidFill>
                  <a:srgbClr val="18A238"/>
                </a:solidFill>
              </a:defRPr>
            </a:lvl1pPr>
          </a:lstStyle>
          <a:p>
            <a:pPr lvl="0"/>
            <a:r>
              <a:rPr lang="en-US" dirty="0" smtClean="0"/>
              <a:t>Click to edit Master title style</a:t>
            </a:r>
          </a:p>
        </p:txBody>
      </p:sp>
      <p:sp>
        <p:nvSpPr>
          <p:cNvPr id="9" name="Line 4"/>
          <p:cNvSpPr>
            <a:spLocks noChangeShapeType="1"/>
          </p:cNvSpPr>
          <p:nvPr userDrawn="1"/>
        </p:nvSpPr>
        <p:spPr bwMode="auto">
          <a:xfrm>
            <a:off x="242846" y="513651"/>
            <a:ext cx="86201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2" name="Picture 7" descr="ibm_sp_lockup_western-0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17" t="16033" r="3195" b="11578"/>
          <a:stretch/>
        </p:blipFill>
        <p:spPr bwMode="auto">
          <a:xfrm>
            <a:off x="7700532" y="129901"/>
            <a:ext cx="1184805"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Bild 7" descr="IBM-BDAA-ppt-16-9-kbei-1-2.jpg"/>
          <p:cNvPicPr>
            <a:picLocks noChangeAspect="1"/>
          </p:cNvPicPr>
          <p:nvPr userDrawn="1"/>
        </p:nvPicPr>
        <p:blipFill rotWithShape="1">
          <a:blip r:embed="rId3">
            <a:extLst>
              <a:ext uri="{28A0092B-C50C-407E-A947-70E740481C1C}">
                <a14:useLocalDpi xmlns:a14="http://schemas.microsoft.com/office/drawing/2010/main" val="0"/>
              </a:ext>
            </a:extLst>
          </a:blip>
          <a:srcRect l="3986" t="87273" r="85008" b="3877"/>
          <a:stretch/>
        </p:blipFill>
        <p:spPr>
          <a:xfrm>
            <a:off x="242846" y="61859"/>
            <a:ext cx="954155" cy="432000"/>
          </a:xfrm>
          <a:prstGeom prst="rect">
            <a:avLst/>
          </a:prstGeom>
        </p:spPr>
      </p:pic>
      <p:sp>
        <p:nvSpPr>
          <p:cNvPr id="16" name="Datumsplatzhalter 3"/>
          <p:cNvSpPr>
            <a:spLocks noGrp="1"/>
          </p:cNvSpPr>
          <p:nvPr userDrawn="1">
            <p:ph type="dt" sz="half" idx="10"/>
          </p:nvPr>
        </p:nvSpPr>
        <p:spPr>
          <a:xfrm>
            <a:off x="268287" y="4767263"/>
            <a:ext cx="800492" cy="273844"/>
          </a:xfrm>
        </p:spPr>
        <p:txBody>
          <a:bodyPr/>
          <a:lstStyle>
            <a:lvl1pPr>
              <a:defRPr sz="1000"/>
            </a:lvl1pPr>
          </a:lstStyle>
          <a:p>
            <a:fld id="{E14EF979-0C3F-42FC-A410-1F1D67B8CAC0}" type="datetime1">
              <a:rPr lang="de-DE" smtClean="0"/>
              <a:t>29.02.16</a:t>
            </a:fld>
            <a:endParaRPr lang="de-DE" dirty="0"/>
          </a:p>
        </p:txBody>
      </p:sp>
      <p:sp>
        <p:nvSpPr>
          <p:cNvPr id="17" name="Fußzeilenplatzhalter 4"/>
          <p:cNvSpPr>
            <a:spLocks noGrp="1"/>
          </p:cNvSpPr>
          <p:nvPr userDrawn="1">
            <p:ph type="ftr" sz="quarter" idx="11"/>
          </p:nvPr>
        </p:nvSpPr>
        <p:spPr>
          <a:xfrm>
            <a:off x="1367333" y="4768563"/>
            <a:ext cx="6409334" cy="273844"/>
          </a:xfrm>
        </p:spPr>
        <p:txBody>
          <a:bodyPr/>
          <a:lstStyle>
            <a:lvl1pPr>
              <a:defRPr sz="1000"/>
            </a:lvl1pPr>
          </a:lstStyle>
          <a:p>
            <a:r>
              <a:rPr lang="en-US" smtClean="0"/>
              <a:t>Operational and analytical Workloads in the Cloud</a:t>
            </a:r>
            <a:endParaRPr lang="de-DE" dirty="0"/>
          </a:p>
        </p:txBody>
      </p:sp>
      <p:sp>
        <p:nvSpPr>
          <p:cNvPr id="18" name="Foliennummernplatzhalter 5"/>
          <p:cNvSpPr>
            <a:spLocks noGrp="1"/>
          </p:cNvSpPr>
          <p:nvPr userDrawn="1">
            <p:ph type="sldNum" sz="quarter" idx="12"/>
          </p:nvPr>
        </p:nvSpPr>
        <p:spPr>
          <a:xfrm>
            <a:off x="8292935" y="4767263"/>
            <a:ext cx="517690" cy="273844"/>
          </a:xfrm>
        </p:spPr>
        <p:txBody>
          <a:bodyPr/>
          <a:lstStyle>
            <a:lvl1pPr>
              <a:defRPr sz="1000"/>
            </a:lvl1pPr>
          </a:lstStyle>
          <a:p>
            <a:fld id="{02AEAF60-67A9-604D-9005-B1C50CB8058F}" type="slidenum">
              <a:rPr lang="de-DE" smtClean="0"/>
              <a:pPr/>
              <a:t>‹Nr.›</a:t>
            </a:fld>
            <a:endParaRPr lang="de-DE" dirty="0"/>
          </a:p>
        </p:txBody>
      </p:sp>
      <p:sp>
        <p:nvSpPr>
          <p:cNvPr id="21" name="Inhaltsplatzhalter 2"/>
          <p:cNvSpPr>
            <a:spLocks noGrp="1"/>
          </p:cNvSpPr>
          <p:nvPr>
            <p:ph sz="half" idx="1"/>
          </p:nvPr>
        </p:nvSpPr>
        <p:spPr>
          <a:xfrm>
            <a:off x="268287" y="1288263"/>
            <a:ext cx="8542338" cy="3259986"/>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3222042154"/>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de-DE" smtClean="0"/>
              <a:t>Mastertitelformat bearbeiten</a:t>
            </a:r>
            <a:endParaRPr lang="de-DE"/>
          </a:p>
        </p:txBody>
      </p:sp>
      <p:sp>
        <p:nvSpPr>
          <p:cNvPr id="3" name="Textplatzhalt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Mastertextformat bearbeiten</a:t>
            </a:r>
          </a:p>
        </p:txBody>
      </p:sp>
      <p:sp>
        <p:nvSpPr>
          <p:cNvPr id="4" name="Datumsplatzhalter 3"/>
          <p:cNvSpPr>
            <a:spLocks noGrp="1"/>
          </p:cNvSpPr>
          <p:nvPr>
            <p:ph type="dt" sz="half" idx="10"/>
          </p:nvPr>
        </p:nvSpPr>
        <p:spPr/>
        <p:txBody>
          <a:bodyPr/>
          <a:lstStyle/>
          <a:p>
            <a:fld id="{EF69E8CA-27B5-4AC3-A941-D6D2A38B6A77}" type="datetime1">
              <a:rPr lang="de-DE" smtClean="0"/>
              <a:t>29.02.16</a:t>
            </a:fld>
            <a:endParaRPr lang="de-DE"/>
          </a:p>
        </p:txBody>
      </p:sp>
      <p:sp>
        <p:nvSpPr>
          <p:cNvPr id="5" name="Fußzeilenplatzhalter 4"/>
          <p:cNvSpPr>
            <a:spLocks noGrp="1"/>
          </p:cNvSpPr>
          <p:nvPr>
            <p:ph type="ftr" sz="quarter" idx="11"/>
          </p:nvPr>
        </p:nvSpPr>
        <p:spPr/>
        <p:txBody>
          <a:bodyPr/>
          <a:lstStyle/>
          <a:p>
            <a:r>
              <a:rPr lang="en-US" smtClean="0"/>
              <a:t>Operational and analytical Workloads in the Cloud</a:t>
            </a:r>
            <a:endParaRPr lang="de-DE"/>
          </a:p>
        </p:txBody>
      </p:sp>
      <p:sp>
        <p:nvSpPr>
          <p:cNvPr id="6" name="Foliennummernplatzhalter 5"/>
          <p:cNvSpPr>
            <a:spLocks noGrp="1"/>
          </p:cNvSpPr>
          <p:nvPr>
            <p:ph type="sldNum" sz="quarter" idx="12"/>
          </p:nvPr>
        </p:nvSpPr>
        <p:spPr/>
        <p:txBody>
          <a:bodyPr/>
          <a:lstStyle/>
          <a:p>
            <a:fld id="{02AEAF60-67A9-604D-9005-B1C50CB8058F}" type="slidenum">
              <a:rPr lang="de-DE" smtClean="0"/>
              <a:t>‹Nr.›</a:t>
            </a:fld>
            <a:endParaRPr lang="de-DE"/>
          </a:p>
        </p:txBody>
      </p:sp>
    </p:spTree>
    <p:extLst>
      <p:ext uri="{BB962C8B-B14F-4D97-AF65-F5344CB8AC3E}">
        <p14:creationId xmlns:p14="http://schemas.microsoft.com/office/powerpoint/2010/main" val="324928263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Inhaltsplatzhalt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CD20D50F-3B8C-4FE0-ABCA-B345F53C509D}" type="datetime1">
              <a:rPr lang="de-DE" smtClean="0"/>
              <a:t>29.02.16</a:t>
            </a:fld>
            <a:endParaRPr lang="de-DE"/>
          </a:p>
        </p:txBody>
      </p:sp>
      <p:sp>
        <p:nvSpPr>
          <p:cNvPr id="6" name="Fußzeilenplatzhalter 5"/>
          <p:cNvSpPr>
            <a:spLocks noGrp="1"/>
          </p:cNvSpPr>
          <p:nvPr>
            <p:ph type="ftr" sz="quarter" idx="11"/>
          </p:nvPr>
        </p:nvSpPr>
        <p:spPr/>
        <p:txBody>
          <a:bodyPr/>
          <a:lstStyle/>
          <a:p>
            <a:r>
              <a:rPr lang="en-US" smtClean="0"/>
              <a:t>Operational and analytical Workloads in the Cloud</a:t>
            </a:r>
            <a:endParaRPr lang="de-DE"/>
          </a:p>
        </p:txBody>
      </p:sp>
      <p:sp>
        <p:nvSpPr>
          <p:cNvPr id="7" name="Foliennummernplatzhalter 6"/>
          <p:cNvSpPr>
            <a:spLocks noGrp="1"/>
          </p:cNvSpPr>
          <p:nvPr>
            <p:ph type="sldNum" sz="quarter" idx="12"/>
          </p:nvPr>
        </p:nvSpPr>
        <p:spPr/>
        <p:txBody>
          <a:bodyPr/>
          <a:lstStyle/>
          <a:p>
            <a:fld id="{02AEAF60-67A9-604D-9005-B1C50CB8058F}" type="slidenum">
              <a:rPr lang="de-DE" smtClean="0"/>
              <a:t>‹Nr.›</a:t>
            </a:fld>
            <a:endParaRPr lang="de-DE"/>
          </a:p>
        </p:txBody>
      </p:sp>
    </p:spTree>
    <p:extLst>
      <p:ext uri="{BB962C8B-B14F-4D97-AF65-F5344CB8AC3E}">
        <p14:creationId xmlns:p14="http://schemas.microsoft.com/office/powerpoint/2010/main" val="1728855427"/>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9"/>
            <a:ext cx="8229600" cy="857250"/>
          </a:xfrm>
        </p:spPr>
        <p:txBody>
          <a:bodyPr/>
          <a:lstStyle>
            <a:lvl1pPr>
              <a:defRPr/>
            </a:lvl1pPr>
          </a:lstStyle>
          <a:p>
            <a:r>
              <a:rPr lang="de-DE" smtClean="0"/>
              <a:t>Mastertitelformat bearbeiten</a:t>
            </a:r>
            <a:endParaRPr lang="de-DE"/>
          </a:p>
        </p:txBody>
      </p:sp>
      <p:sp>
        <p:nvSpPr>
          <p:cNvPr id="3" name="Textplatzhalt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4" name="Inhaltsplatzhalt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6" name="Inhaltsplatzhalt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8272AD30-A0DB-469A-86CA-7E25A2E805D6}" type="datetime1">
              <a:rPr lang="de-DE" smtClean="0"/>
              <a:t>29.02.16</a:t>
            </a:fld>
            <a:endParaRPr lang="de-DE"/>
          </a:p>
        </p:txBody>
      </p:sp>
      <p:sp>
        <p:nvSpPr>
          <p:cNvPr id="8" name="Fußzeilenplatzhalter 7"/>
          <p:cNvSpPr>
            <a:spLocks noGrp="1"/>
          </p:cNvSpPr>
          <p:nvPr>
            <p:ph type="ftr" sz="quarter" idx="11"/>
          </p:nvPr>
        </p:nvSpPr>
        <p:spPr/>
        <p:txBody>
          <a:bodyPr/>
          <a:lstStyle/>
          <a:p>
            <a:r>
              <a:rPr lang="en-US" smtClean="0"/>
              <a:t>Operational and analytical Workloads in the Cloud</a:t>
            </a:r>
            <a:endParaRPr lang="de-DE"/>
          </a:p>
        </p:txBody>
      </p:sp>
      <p:sp>
        <p:nvSpPr>
          <p:cNvPr id="9" name="Foliennummernplatzhalter 8"/>
          <p:cNvSpPr>
            <a:spLocks noGrp="1"/>
          </p:cNvSpPr>
          <p:nvPr>
            <p:ph type="sldNum" sz="quarter" idx="12"/>
          </p:nvPr>
        </p:nvSpPr>
        <p:spPr/>
        <p:txBody>
          <a:bodyPr/>
          <a:lstStyle/>
          <a:p>
            <a:fld id="{02AEAF60-67A9-604D-9005-B1C50CB8058F}" type="slidenum">
              <a:rPr lang="de-DE" smtClean="0"/>
              <a:t>‹Nr.›</a:t>
            </a:fld>
            <a:endParaRPr lang="de-DE"/>
          </a:p>
        </p:txBody>
      </p:sp>
    </p:spTree>
    <p:extLst>
      <p:ext uri="{BB962C8B-B14F-4D97-AF65-F5344CB8AC3E}">
        <p14:creationId xmlns:p14="http://schemas.microsoft.com/office/powerpoint/2010/main" val="3049032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Datumsplatzhalter 2"/>
          <p:cNvSpPr>
            <a:spLocks noGrp="1"/>
          </p:cNvSpPr>
          <p:nvPr>
            <p:ph type="dt" sz="half" idx="10"/>
          </p:nvPr>
        </p:nvSpPr>
        <p:spPr/>
        <p:txBody>
          <a:bodyPr/>
          <a:lstStyle/>
          <a:p>
            <a:fld id="{B83FB24D-D1A4-43FF-B185-0960A294ECF3}" type="datetime1">
              <a:rPr lang="de-DE" smtClean="0"/>
              <a:t>29.02.16</a:t>
            </a:fld>
            <a:endParaRPr lang="de-DE"/>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a:p>
        </p:txBody>
      </p:sp>
      <p:sp>
        <p:nvSpPr>
          <p:cNvPr id="5" name="Foliennummernplatzhalter 4"/>
          <p:cNvSpPr>
            <a:spLocks noGrp="1"/>
          </p:cNvSpPr>
          <p:nvPr>
            <p:ph type="sldNum" sz="quarter" idx="12"/>
          </p:nvPr>
        </p:nvSpPr>
        <p:spPr/>
        <p:txBody>
          <a:bodyPr/>
          <a:lstStyle/>
          <a:p>
            <a:fld id="{02AEAF60-67A9-604D-9005-B1C50CB8058F}" type="slidenum">
              <a:rPr lang="de-DE" smtClean="0"/>
              <a:t>‹Nr.›</a:t>
            </a:fld>
            <a:endParaRPr lang="de-DE"/>
          </a:p>
        </p:txBody>
      </p:sp>
    </p:spTree>
    <p:extLst>
      <p:ext uri="{BB962C8B-B14F-4D97-AF65-F5344CB8AC3E}">
        <p14:creationId xmlns:p14="http://schemas.microsoft.com/office/powerpoint/2010/main" val="192895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80CDF90-1073-45ED-9CC0-5CB4BEB4AB30}" type="datetime1">
              <a:rPr lang="de-DE" smtClean="0"/>
              <a:t>29.02.16</a:t>
            </a:fld>
            <a:endParaRPr lang="de-DE"/>
          </a:p>
        </p:txBody>
      </p:sp>
      <p:sp>
        <p:nvSpPr>
          <p:cNvPr id="3" name="Fußzeilenplatzhalter 2"/>
          <p:cNvSpPr>
            <a:spLocks noGrp="1"/>
          </p:cNvSpPr>
          <p:nvPr>
            <p:ph type="ftr" sz="quarter" idx="11"/>
          </p:nvPr>
        </p:nvSpPr>
        <p:spPr/>
        <p:txBody>
          <a:bodyPr/>
          <a:lstStyle/>
          <a:p>
            <a:r>
              <a:rPr lang="en-US" smtClean="0"/>
              <a:t>Operational and analytical Workloads in the Cloud</a:t>
            </a:r>
            <a:endParaRPr lang="de-DE"/>
          </a:p>
        </p:txBody>
      </p:sp>
      <p:sp>
        <p:nvSpPr>
          <p:cNvPr id="4" name="Foliennummernplatzhalter 3"/>
          <p:cNvSpPr>
            <a:spLocks noGrp="1"/>
          </p:cNvSpPr>
          <p:nvPr>
            <p:ph type="sldNum" sz="quarter" idx="12"/>
          </p:nvPr>
        </p:nvSpPr>
        <p:spPr/>
        <p:txBody>
          <a:bodyPr/>
          <a:lstStyle/>
          <a:p>
            <a:fld id="{02AEAF60-67A9-604D-9005-B1C50CB8058F}" type="slidenum">
              <a:rPr lang="de-DE" smtClean="0"/>
              <a:t>‹Nr.›</a:t>
            </a:fld>
            <a:endParaRPr lang="de-DE"/>
          </a:p>
        </p:txBody>
      </p:sp>
    </p:spTree>
    <p:extLst>
      <p:ext uri="{BB962C8B-B14F-4D97-AF65-F5344CB8AC3E}">
        <p14:creationId xmlns:p14="http://schemas.microsoft.com/office/powerpoint/2010/main" val="2109963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de-DE" smtClean="0"/>
              <a:t>Mastertitelformat bearbeiten</a:t>
            </a:r>
            <a:endParaRPr lang="de-DE"/>
          </a:p>
        </p:txBody>
      </p:sp>
      <p:sp>
        <p:nvSpPr>
          <p:cNvPr id="3" name="Inhaltsplatzhalt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
        <p:nvSpPr>
          <p:cNvPr id="5" name="Datumsplatzhalter 4"/>
          <p:cNvSpPr>
            <a:spLocks noGrp="1"/>
          </p:cNvSpPr>
          <p:nvPr>
            <p:ph type="dt" sz="half" idx="10"/>
          </p:nvPr>
        </p:nvSpPr>
        <p:spPr/>
        <p:txBody>
          <a:bodyPr/>
          <a:lstStyle/>
          <a:p>
            <a:fld id="{C2D7BEEC-7775-4C8C-BA23-797C377071E2}" type="datetime1">
              <a:rPr lang="de-DE" smtClean="0"/>
              <a:t>29.02.16</a:t>
            </a:fld>
            <a:endParaRPr lang="de-DE"/>
          </a:p>
        </p:txBody>
      </p:sp>
      <p:sp>
        <p:nvSpPr>
          <p:cNvPr id="6" name="Fußzeilenplatzhalter 5"/>
          <p:cNvSpPr>
            <a:spLocks noGrp="1"/>
          </p:cNvSpPr>
          <p:nvPr>
            <p:ph type="ftr" sz="quarter" idx="11"/>
          </p:nvPr>
        </p:nvSpPr>
        <p:spPr/>
        <p:txBody>
          <a:bodyPr/>
          <a:lstStyle/>
          <a:p>
            <a:r>
              <a:rPr lang="en-US" smtClean="0"/>
              <a:t>Operational and analytical Workloads in the Cloud</a:t>
            </a:r>
            <a:endParaRPr lang="de-DE"/>
          </a:p>
        </p:txBody>
      </p:sp>
      <p:sp>
        <p:nvSpPr>
          <p:cNvPr id="7" name="Foliennummernplatzhalter 6"/>
          <p:cNvSpPr>
            <a:spLocks noGrp="1"/>
          </p:cNvSpPr>
          <p:nvPr>
            <p:ph type="sldNum" sz="quarter" idx="12"/>
          </p:nvPr>
        </p:nvSpPr>
        <p:spPr/>
        <p:txBody>
          <a:bodyPr/>
          <a:lstStyle/>
          <a:p>
            <a:fld id="{02AEAF60-67A9-604D-9005-B1C50CB8058F}" type="slidenum">
              <a:rPr lang="de-DE" smtClean="0"/>
              <a:t>‹Nr.›</a:t>
            </a:fld>
            <a:endParaRPr lang="de-DE"/>
          </a:p>
        </p:txBody>
      </p:sp>
    </p:spTree>
    <p:extLst>
      <p:ext uri="{BB962C8B-B14F-4D97-AF65-F5344CB8AC3E}">
        <p14:creationId xmlns:p14="http://schemas.microsoft.com/office/powerpoint/2010/main" val="2640956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de-DE" smtClean="0"/>
              <a:t>Mastertitelformat bearbeiten</a:t>
            </a:r>
            <a:endParaRPr lang="de-DE"/>
          </a:p>
        </p:txBody>
      </p:sp>
      <p:sp>
        <p:nvSpPr>
          <p:cNvPr id="3" name="Bildplatzhalt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
        <p:nvSpPr>
          <p:cNvPr id="5" name="Datumsplatzhalter 4"/>
          <p:cNvSpPr>
            <a:spLocks noGrp="1"/>
          </p:cNvSpPr>
          <p:nvPr>
            <p:ph type="dt" sz="half" idx="10"/>
          </p:nvPr>
        </p:nvSpPr>
        <p:spPr/>
        <p:txBody>
          <a:bodyPr/>
          <a:lstStyle/>
          <a:p>
            <a:fld id="{1DEE1240-D2AD-405A-AEB1-2E885DAF0EC8}" type="datetime1">
              <a:rPr lang="de-DE" smtClean="0"/>
              <a:t>29.02.16</a:t>
            </a:fld>
            <a:endParaRPr lang="de-DE"/>
          </a:p>
        </p:txBody>
      </p:sp>
      <p:sp>
        <p:nvSpPr>
          <p:cNvPr id="6" name="Fußzeilenplatzhalter 5"/>
          <p:cNvSpPr>
            <a:spLocks noGrp="1"/>
          </p:cNvSpPr>
          <p:nvPr>
            <p:ph type="ftr" sz="quarter" idx="11"/>
          </p:nvPr>
        </p:nvSpPr>
        <p:spPr/>
        <p:txBody>
          <a:bodyPr/>
          <a:lstStyle/>
          <a:p>
            <a:r>
              <a:rPr lang="en-US" smtClean="0"/>
              <a:t>Operational and analytical Workloads in the Cloud</a:t>
            </a:r>
            <a:endParaRPr lang="de-DE"/>
          </a:p>
        </p:txBody>
      </p:sp>
      <p:sp>
        <p:nvSpPr>
          <p:cNvPr id="7" name="Foliennummernplatzhalter 6"/>
          <p:cNvSpPr>
            <a:spLocks noGrp="1"/>
          </p:cNvSpPr>
          <p:nvPr>
            <p:ph type="sldNum" sz="quarter" idx="12"/>
          </p:nvPr>
        </p:nvSpPr>
        <p:spPr/>
        <p:txBody>
          <a:bodyPr/>
          <a:lstStyle/>
          <a:p>
            <a:fld id="{02AEAF60-67A9-604D-9005-B1C50CB8058F}" type="slidenum">
              <a:rPr lang="de-DE" smtClean="0"/>
              <a:t>‹Nr.›</a:t>
            </a:fld>
            <a:endParaRPr lang="de-DE"/>
          </a:p>
        </p:txBody>
      </p:sp>
    </p:spTree>
    <p:extLst>
      <p:ext uri="{BB962C8B-B14F-4D97-AF65-F5344CB8AC3E}">
        <p14:creationId xmlns:p14="http://schemas.microsoft.com/office/powerpoint/2010/main" val="4986474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de-DE" smtClean="0"/>
              <a:t>Mastertitelformat bearbeiten</a:t>
            </a:r>
            <a:endParaRPr lang="de-DE"/>
          </a:p>
        </p:txBody>
      </p:sp>
      <p:sp>
        <p:nvSpPr>
          <p:cNvPr id="3" name="Textplatzhalt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9EE908D-6EC5-49EC-8B4E-F2DE418A649B}" type="datetime1">
              <a:rPr lang="de-DE" smtClean="0"/>
              <a:t>29.02.16</a:t>
            </a:fld>
            <a:endParaRPr lang="de-DE"/>
          </a:p>
        </p:txBody>
      </p:sp>
      <p:sp>
        <p:nvSpPr>
          <p:cNvPr id="5" name="Fußzeilenplatzhalt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Operational and analytical Workloads in the Cloud</a:t>
            </a:r>
            <a:endParaRPr lang="de-DE"/>
          </a:p>
        </p:txBody>
      </p:sp>
      <p:sp>
        <p:nvSpPr>
          <p:cNvPr id="6" name="Foliennummernplatzhalt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2AEAF60-67A9-604D-9005-B1C50CB8058F}" type="slidenum">
              <a:rPr lang="de-DE" smtClean="0"/>
              <a:t>‹Nr.›</a:t>
            </a:fld>
            <a:endParaRPr lang="de-DE"/>
          </a:p>
        </p:txBody>
      </p:sp>
      <p:pic>
        <p:nvPicPr>
          <p:cNvPr id="8" name="Bild 7" descr="IBM-BDAA-ppt-16-9-kbei-1-2.jp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Tree>
    <p:extLst>
      <p:ext uri="{BB962C8B-B14F-4D97-AF65-F5344CB8AC3E}">
        <p14:creationId xmlns:p14="http://schemas.microsoft.com/office/powerpoint/2010/main" val="386498849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5.xml.rels><?xml version="1.0" encoding="UTF-8" standalone="yes"?>
<Relationships xmlns="http://schemas.openxmlformats.org/package/2006/relationships"><Relationship Id="rId11" Type="http://schemas.openxmlformats.org/officeDocument/2006/relationships/image" Target="../media/image12.emf"/><Relationship Id="rId12" Type="http://schemas.openxmlformats.org/officeDocument/2006/relationships/image" Target="../media/image13.png"/><Relationship Id="rId13" Type="http://schemas.openxmlformats.org/officeDocument/2006/relationships/image" Target="../media/image14.png"/><Relationship Id="rId14" Type="http://schemas.openxmlformats.org/officeDocument/2006/relationships/image" Target="../media/image15.emf"/><Relationship Id="rId15" Type="http://schemas.openxmlformats.org/officeDocument/2006/relationships/image" Target="../media/image16.png"/><Relationship Id="rId16" Type="http://schemas.openxmlformats.org/officeDocument/2006/relationships/image" Target="../media/image17.png"/><Relationship Id="rId17" Type="http://schemas.openxmlformats.org/officeDocument/2006/relationships/image" Target="../media/image18.png"/><Relationship Id="rId18"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jpeg"/><Relationship Id="rId6" Type="http://schemas.openxmlformats.org/officeDocument/2006/relationships/image" Target="../media/image24.png"/><Relationship Id="rId7"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image" Target="../media/image2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IBM-BDAA-ppt-16-9-kbei-1-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 y="8128"/>
            <a:ext cx="9207815" cy="5184000"/>
          </a:xfrm>
          <a:prstGeom prst="rect">
            <a:avLst/>
          </a:prstGeom>
        </p:spPr>
      </p:pic>
      <p:sp>
        <p:nvSpPr>
          <p:cNvPr id="5" name="Titel 1"/>
          <p:cNvSpPr>
            <a:spLocks noGrp="1"/>
          </p:cNvSpPr>
          <p:nvPr>
            <p:ph type="ctrTitle"/>
          </p:nvPr>
        </p:nvSpPr>
        <p:spPr>
          <a:xfrm>
            <a:off x="3364412" y="1135964"/>
            <a:ext cx="5779588" cy="1147641"/>
          </a:xfrm>
        </p:spPr>
        <p:txBody>
          <a:bodyPr anchor="t">
            <a:normAutofit fontScale="90000"/>
          </a:bodyPr>
          <a:lstStyle/>
          <a:p>
            <a:pPr algn="l"/>
            <a:r>
              <a:rPr lang="de-DE" sz="2800" dirty="0">
                <a:solidFill>
                  <a:schemeClr val="bg1"/>
                </a:solidFill>
                <a:latin typeface="Lubalin Demi for IBM"/>
                <a:cs typeface="Lubalin Demi for IBM"/>
              </a:rPr>
              <a:t>Operationale und analytische Workloads in der </a:t>
            </a:r>
            <a:r>
              <a:rPr lang="de-DE" sz="2800" dirty="0" smtClean="0">
                <a:solidFill>
                  <a:schemeClr val="bg1"/>
                </a:solidFill>
                <a:latin typeface="Lubalin Demi for IBM"/>
                <a:cs typeface="Lubalin Demi for IBM"/>
              </a:rPr>
              <a:t>Cloud</a:t>
            </a:r>
            <a:br>
              <a:rPr lang="de-DE" sz="2800" dirty="0" smtClean="0">
                <a:solidFill>
                  <a:schemeClr val="bg1"/>
                </a:solidFill>
                <a:latin typeface="Lubalin Demi for IBM"/>
                <a:cs typeface="Lubalin Demi for IBM"/>
              </a:rPr>
            </a:br>
            <a:r>
              <a:rPr lang="de-DE" sz="1800" dirty="0" smtClean="0">
                <a:solidFill>
                  <a:schemeClr val="bg1"/>
                </a:solidFill>
                <a:latin typeface="Lubalin Demi for IBM"/>
                <a:cs typeface="Lubalin Demi for IBM"/>
              </a:rPr>
              <a:t>auf Basis quelloffener Telematik Daten</a:t>
            </a:r>
            <a:endParaRPr lang="de-DE" sz="1800" dirty="0">
              <a:solidFill>
                <a:schemeClr val="bg1"/>
              </a:solidFill>
              <a:latin typeface="Lubalin Demi for IBM"/>
              <a:cs typeface="Lubalin Demi for IBM"/>
            </a:endParaRPr>
          </a:p>
        </p:txBody>
      </p:sp>
      <p:sp>
        <p:nvSpPr>
          <p:cNvPr id="6" name="Rectangle 5"/>
          <p:cNvSpPr>
            <a:spLocks noGrp="1" noChangeArrowheads="1"/>
          </p:cNvSpPr>
          <p:nvPr>
            <p:ph type="subTitle" idx="1"/>
          </p:nvPr>
        </p:nvSpPr>
        <p:spPr>
          <a:xfrm>
            <a:off x="3401262" y="2282503"/>
            <a:ext cx="4805362" cy="492125"/>
          </a:xfrm>
        </p:spPr>
        <p:txBody>
          <a:bodyPr>
            <a:noAutofit/>
          </a:bodyPr>
          <a:lstStyle/>
          <a:p>
            <a:pPr algn="l" eaLnBrk="1" hangingPunct="1">
              <a:spcBef>
                <a:spcPct val="0"/>
              </a:spcBef>
              <a:buClr>
                <a:srgbClr val="2DB6B3"/>
              </a:buClr>
            </a:pPr>
            <a:r>
              <a:rPr lang="en-US" sz="1200" dirty="0" smtClean="0">
                <a:solidFill>
                  <a:schemeClr val="bg1"/>
                </a:solidFill>
                <a:latin typeface="Lubalin Demi for IBM"/>
                <a:sym typeface="Arial" panose="020B0604020202020204" pitchFamily="34" charset="0"/>
              </a:rPr>
              <a:t>Sebastian Moehn</a:t>
            </a:r>
            <a:endParaRPr lang="en-US" sz="1200" dirty="0" smtClean="0">
              <a:solidFill>
                <a:schemeClr val="bg1"/>
              </a:solidFill>
              <a:latin typeface="Lubalin Demi for IBM"/>
            </a:endParaRPr>
          </a:p>
          <a:p>
            <a:pPr algn="l" eaLnBrk="1" hangingPunct="1">
              <a:lnSpc>
                <a:spcPts val="1600"/>
              </a:lnSpc>
              <a:spcBef>
                <a:spcPct val="0"/>
              </a:spcBef>
            </a:pPr>
            <a:r>
              <a:rPr lang="en-US" sz="1200" dirty="0" smtClean="0">
                <a:solidFill>
                  <a:schemeClr val="bg1"/>
                </a:solidFill>
                <a:latin typeface="Lubalin Demi for IBM"/>
                <a:sym typeface="Arial" panose="020B0604020202020204" pitchFamily="34" charset="0"/>
              </a:rPr>
              <a:t>IBM Cloud Data Services - CTP </a:t>
            </a:r>
            <a:r>
              <a:rPr lang="en-US" sz="1200" dirty="0" smtClean="0">
                <a:solidFill>
                  <a:schemeClr val="bg1"/>
                </a:solidFill>
                <a:latin typeface="Lubalin Demi for IBM"/>
                <a:sym typeface="Arial" panose="020B0604020202020204" pitchFamily="34" charset="0"/>
              </a:rPr>
              <a:t>Europe</a:t>
            </a:r>
            <a:endParaRPr lang="en-US" sz="1200" dirty="0" smtClean="0">
              <a:solidFill>
                <a:schemeClr val="bg1"/>
              </a:solidFill>
              <a:latin typeface="Lubalin Demi for IBM"/>
              <a:sym typeface="Arial" panose="020B0604020202020204" pitchFamily="34" charset="0"/>
            </a:endParaRPr>
          </a:p>
        </p:txBody>
      </p:sp>
    </p:spTree>
    <p:extLst>
      <p:ext uri="{BB962C8B-B14F-4D97-AF65-F5344CB8AC3E}">
        <p14:creationId xmlns:p14="http://schemas.microsoft.com/office/powerpoint/2010/main" val="366965689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10</a:t>
            </a:fld>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501" y="635049"/>
            <a:ext cx="6508998" cy="4044125"/>
          </a:xfrm>
          <a:prstGeom prst="rect">
            <a:avLst/>
          </a:prstGeom>
        </p:spPr>
      </p:pic>
    </p:spTree>
    <p:extLst>
      <p:ext uri="{BB962C8B-B14F-4D97-AF65-F5344CB8AC3E}">
        <p14:creationId xmlns:p14="http://schemas.microsoft.com/office/powerpoint/2010/main" val="9044697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Watson Analytics</a:t>
            </a:r>
            <a:endParaRPr lang="en-US" dirty="0"/>
          </a:p>
        </p:txBody>
      </p:sp>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11</a:t>
            </a:fld>
            <a:endParaRPr lang="de-DE" dirty="0"/>
          </a:p>
        </p:txBody>
      </p:sp>
      <p:sp>
        <p:nvSpPr>
          <p:cNvPr id="6" name="Inhaltsplatzhalter 5"/>
          <p:cNvSpPr>
            <a:spLocks noGrp="1"/>
          </p:cNvSpPr>
          <p:nvPr>
            <p:ph sz="half" idx="1"/>
          </p:nvPr>
        </p:nvSpPr>
        <p:spPr>
          <a:xfrm>
            <a:off x="268287" y="1288263"/>
            <a:ext cx="4550084" cy="3259986"/>
          </a:xfrm>
        </p:spPr>
        <p:txBody>
          <a:bodyPr>
            <a:normAutofit fontScale="92500" lnSpcReduction="20000"/>
          </a:bodyPr>
          <a:lstStyle/>
          <a:p>
            <a:pPr>
              <a:spcBef>
                <a:spcPts val="1241"/>
              </a:spcBef>
              <a:buClrTx/>
              <a:buNone/>
              <a:defRPr/>
            </a:pPr>
            <a:r>
              <a:rPr lang="en-US" altLang="en-US" b="1" dirty="0">
                <a:sym typeface="Helvetica Neue Light"/>
              </a:rPr>
              <a:t>Watson Analytics is:</a:t>
            </a:r>
            <a:endParaRPr lang="en-US" altLang="en-US" b="1" dirty="0"/>
          </a:p>
          <a:p>
            <a:pPr>
              <a:lnSpc>
                <a:spcPct val="90000"/>
              </a:lnSpc>
              <a:spcBef>
                <a:spcPct val="40000"/>
              </a:spcBef>
              <a:defRPr/>
            </a:pPr>
            <a:r>
              <a:rPr lang="en-US" altLang="en-US" dirty="0"/>
              <a:t>Cloud Based Agility</a:t>
            </a:r>
          </a:p>
          <a:p>
            <a:pPr>
              <a:lnSpc>
                <a:spcPct val="90000"/>
              </a:lnSpc>
              <a:spcBef>
                <a:spcPct val="40000"/>
              </a:spcBef>
              <a:defRPr/>
            </a:pPr>
            <a:r>
              <a:rPr lang="de-DE" altLang="en-US" dirty="0" err="1"/>
              <a:t>Self</a:t>
            </a:r>
            <a:r>
              <a:rPr lang="de-DE" altLang="en-US" dirty="0"/>
              <a:t>-Service </a:t>
            </a:r>
            <a:r>
              <a:rPr lang="de-DE" altLang="en-US" dirty="0" err="1"/>
              <a:t>for</a:t>
            </a:r>
            <a:r>
              <a:rPr lang="de-DE" altLang="en-US" dirty="0"/>
              <a:t> Business Users</a:t>
            </a:r>
          </a:p>
          <a:p>
            <a:pPr>
              <a:lnSpc>
                <a:spcPct val="90000"/>
              </a:lnSpc>
              <a:spcBef>
                <a:spcPct val="40000"/>
              </a:spcBef>
              <a:defRPr/>
            </a:pPr>
            <a:r>
              <a:rPr lang="de-DE" altLang="en-US" dirty="0"/>
              <a:t>Data </a:t>
            </a:r>
            <a:r>
              <a:rPr lang="de-DE" altLang="en-US" dirty="0" smtClean="0"/>
              <a:t>Discovery</a:t>
            </a:r>
          </a:p>
          <a:p>
            <a:pPr>
              <a:lnSpc>
                <a:spcPct val="90000"/>
              </a:lnSpc>
              <a:spcBef>
                <a:spcPct val="40000"/>
              </a:spcBef>
              <a:defRPr/>
            </a:pPr>
            <a:r>
              <a:rPr lang="en-US" altLang="en-US" dirty="0"/>
              <a:t>Guided Analytic </a:t>
            </a:r>
            <a:r>
              <a:rPr lang="en-US" altLang="en-US" dirty="0" smtClean="0"/>
              <a:t>Discovery</a:t>
            </a:r>
            <a:endParaRPr lang="de-DE" altLang="en-US" dirty="0"/>
          </a:p>
          <a:p>
            <a:pPr>
              <a:lnSpc>
                <a:spcPct val="90000"/>
              </a:lnSpc>
              <a:spcBef>
                <a:spcPct val="40000"/>
              </a:spcBef>
              <a:defRPr/>
            </a:pPr>
            <a:r>
              <a:rPr lang="de-DE" altLang="en-US" dirty="0" smtClean="0"/>
              <a:t>Natural </a:t>
            </a:r>
            <a:r>
              <a:rPr lang="de-DE" altLang="en-US" dirty="0"/>
              <a:t>Language </a:t>
            </a:r>
            <a:r>
              <a:rPr lang="de-DE" altLang="en-US" dirty="0" err="1" smtClean="0"/>
              <a:t>Dialogue</a:t>
            </a:r>
            <a:endParaRPr lang="de-DE" altLang="en-US" dirty="0" smtClean="0"/>
          </a:p>
          <a:p>
            <a:pPr>
              <a:lnSpc>
                <a:spcPct val="90000"/>
              </a:lnSpc>
              <a:spcBef>
                <a:spcPct val="40000"/>
              </a:spcBef>
              <a:defRPr/>
            </a:pPr>
            <a:r>
              <a:rPr lang="en-US" altLang="en-US" dirty="0"/>
              <a:t>Data </a:t>
            </a:r>
            <a:r>
              <a:rPr lang="en-US" altLang="en-US" dirty="0" err="1"/>
              <a:t>Accesss</a:t>
            </a:r>
            <a:r>
              <a:rPr lang="en-US" altLang="en-US" dirty="0"/>
              <a:t> and Refinement</a:t>
            </a:r>
          </a:p>
          <a:p>
            <a:pPr>
              <a:lnSpc>
                <a:spcPct val="90000"/>
              </a:lnSpc>
              <a:spcBef>
                <a:spcPct val="40000"/>
              </a:spcBef>
              <a:defRPr/>
            </a:pPr>
            <a:r>
              <a:rPr lang="en-US" altLang="en-US" dirty="0" smtClean="0"/>
              <a:t>Reporting </a:t>
            </a:r>
            <a:r>
              <a:rPr lang="en-US" altLang="en-US" dirty="0"/>
              <a:t>and </a:t>
            </a:r>
            <a:r>
              <a:rPr lang="en-US" altLang="en-US" dirty="0" err="1" smtClean="0"/>
              <a:t>Dashboarding</a:t>
            </a:r>
            <a:endParaRPr lang="en-US" altLang="en-US" dirty="0" smtClean="0"/>
          </a:p>
          <a:p>
            <a:pPr>
              <a:lnSpc>
                <a:spcPct val="90000"/>
              </a:lnSpc>
              <a:spcBef>
                <a:spcPct val="40000"/>
              </a:spcBef>
              <a:defRPr/>
            </a:pPr>
            <a:r>
              <a:rPr lang="de-DE" altLang="en-US" dirty="0" smtClean="0"/>
              <a:t>Mobile-</a:t>
            </a:r>
            <a:r>
              <a:rPr lang="de-DE" altLang="en-US" dirty="0" err="1" smtClean="0"/>
              <a:t>ready</a:t>
            </a:r>
            <a:endParaRPr lang="en-US" altLang="en-US" dirty="0"/>
          </a:p>
          <a:p>
            <a:pPr>
              <a:lnSpc>
                <a:spcPct val="90000"/>
              </a:lnSpc>
              <a:spcBef>
                <a:spcPct val="40000"/>
              </a:spcBef>
              <a:defRPr/>
            </a:pPr>
            <a:r>
              <a:rPr lang="en-US" altLang="en-US" dirty="0" smtClean="0"/>
              <a:t>Visual Storytelling </a:t>
            </a:r>
            <a:endParaRPr lang="en-US" altLang="en-US" dirty="0"/>
          </a:p>
          <a:p>
            <a:pPr>
              <a:lnSpc>
                <a:spcPct val="90000"/>
              </a:lnSpc>
              <a:spcBef>
                <a:spcPct val="40000"/>
              </a:spcBef>
              <a:defRPr/>
            </a:pPr>
            <a:r>
              <a:rPr lang="en-US" altLang="en-US" dirty="0" smtClean="0"/>
              <a:t>Mobile </a:t>
            </a:r>
            <a:r>
              <a:rPr lang="en-US" altLang="en-US" dirty="0"/>
              <a:t>First</a:t>
            </a:r>
          </a:p>
          <a:p>
            <a:pPr>
              <a:lnSpc>
                <a:spcPct val="90000"/>
              </a:lnSpc>
              <a:spcBef>
                <a:spcPct val="40000"/>
              </a:spcBef>
              <a:defRPr/>
            </a:pPr>
            <a:endParaRPr lang="en-US" altLang="en-US" dirty="0" smtClean="0"/>
          </a:p>
          <a:p>
            <a:endParaRPr lang="en-US" dirty="0"/>
          </a:p>
        </p:txBody>
      </p:sp>
      <p:pic>
        <p:nvPicPr>
          <p:cNvPr id="7" name="Picture 13"/>
          <p:cNvPicPr>
            <a:picLocks noChangeAspect="1"/>
          </p:cNvPicPr>
          <p:nvPr/>
        </p:nvPicPr>
        <p:blipFill>
          <a:blip r:embed="rId2"/>
          <a:stretch>
            <a:fillRect/>
          </a:stretch>
        </p:blipFill>
        <p:spPr>
          <a:xfrm>
            <a:off x="4466676" y="762780"/>
            <a:ext cx="4382248" cy="2031928"/>
          </a:xfrm>
          <a:prstGeom prst="rect">
            <a:avLst/>
          </a:prstGeom>
          <a:ln>
            <a:noFill/>
          </a:ln>
          <a:effectLst/>
        </p:spPr>
      </p:pic>
      <p:sp>
        <p:nvSpPr>
          <p:cNvPr id="8" name="Rectangle 2"/>
          <p:cNvSpPr txBox="1">
            <a:spLocks noChangeArrowheads="1"/>
          </p:cNvSpPr>
          <p:nvPr/>
        </p:nvSpPr>
        <p:spPr bwMode="auto">
          <a:xfrm>
            <a:off x="4883029" y="3061826"/>
            <a:ext cx="3510139"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004266"/>
                </a:solidFill>
                <a:latin typeface="Arial" panose="020B0604020202020204" pitchFamily="34" charset="0"/>
              </a:defRPr>
            </a:lvl1pPr>
            <a:lvl2pPr marL="742950" indent="-285750">
              <a:spcBef>
                <a:spcPct val="20000"/>
              </a:spcBef>
              <a:buFont typeface="Arial" panose="020B0604020202020204" pitchFamily="34" charset="0"/>
              <a:buChar char="–"/>
              <a:defRPr>
                <a:solidFill>
                  <a:srgbClr val="004266"/>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spcBef>
                <a:spcPct val="0"/>
              </a:spcBef>
              <a:buFontTx/>
              <a:buNone/>
            </a:pPr>
            <a:r>
              <a:rPr lang="en-US" altLang="en-US" sz="1200" dirty="0">
                <a:solidFill>
                  <a:schemeClr val="tx1"/>
                </a:solidFill>
                <a:latin typeface="Calibri" panose="020F0502020204030204" pitchFamily="34" charset="0"/>
                <a:ea typeface="MS PGothic" panose="020B0600070205080204" pitchFamily="34" charset="-128"/>
              </a:rPr>
              <a:t>Analytics can make a difference in many ways </a:t>
            </a:r>
          </a:p>
        </p:txBody>
      </p:sp>
      <p:sp>
        <p:nvSpPr>
          <p:cNvPr id="9" name="TextBox 47"/>
          <p:cNvSpPr txBox="1"/>
          <p:nvPr/>
        </p:nvSpPr>
        <p:spPr>
          <a:xfrm>
            <a:off x="4826097" y="3805922"/>
            <a:ext cx="640127" cy="215444"/>
          </a:xfrm>
          <a:prstGeom prst="rect">
            <a:avLst/>
          </a:prstGeom>
          <a:noFill/>
        </p:spPr>
        <p:txBody>
          <a:bodyPr wrap="square">
            <a:spAutoFit/>
          </a:bodyPr>
          <a:lstStyle/>
          <a:p>
            <a:pPr algn="ctr">
              <a:spcAft>
                <a:spcPts val="450"/>
              </a:spcAft>
              <a:defRPr/>
            </a:pPr>
            <a:r>
              <a:rPr lang="en-US" sz="800" dirty="0">
                <a:latin typeface="Calibri" panose="020F0502020204030204" pitchFamily="34" charset="0"/>
                <a:cs typeface="Arial"/>
              </a:rPr>
              <a:t>Marketing</a:t>
            </a:r>
            <a:endParaRPr lang="en-US" sz="700" dirty="0">
              <a:latin typeface="Calibri" panose="020F0502020204030204" pitchFamily="34" charset="0"/>
              <a:cs typeface="Arial"/>
            </a:endParaRPr>
          </a:p>
        </p:txBody>
      </p:sp>
      <p:sp>
        <p:nvSpPr>
          <p:cNvPr id="10" name="TextBox 48"/>
          <p:cNvSpPr txBox="1"/>
          <p:nvPr/>
        </p:nvSpPr>
        <p:spPr>
          <a:xfrm>
            <a:off x="5520349" y="3805922"/>
            <a:ext cx="438850" cy="215444"/>
          </a:xfrm>
          <a:prstGeom prst="rect">
            <a:avLst/>
          </a:prstGeom>
          <a:noFill/>
        </p:spPr>
        <p:txBody>
          <a:bodyPr>
            <a:spAutoFit/>
          </a:bodyPr>
          <a:lstStyle/>
          <a:p>
            <a:pPr algn="ctr">
              <a:spcAft>
                <a:spcPts val="450"/>
              </a:spcAft>
              <a:defRPr/>
            </a:pPr>
            <a:r>
              <a:rPr lang="en-US" sz="800" dirty="0">
                <a:latin typeface="Calibri" panose="020F0502020204030204" pitchFamily="34" charset="0"/>
                <a:cs typeface="Arial"/>
              </a:rPr>
              <a:t>Sales</a:t>
            </a:r>
          </a:p>
        </p:txBody>
      </p:sp>
      <p:sp>
        <p:nvSpPr>
          <p:cNvPr id="11" name="TextBox 49"/>
          <p:cNvSpPr txBox="1"/>
          <p:nvPr/>
        </p:nvSpPr>
        <p:spPr>
          <a:xfrm>
            <a:off x="6045156" y="3805922"/>
            <a:ext cx="556977" cy="215444"/>
          </a:xfrm>
          <a:prstGeom prst="rect">
            <a:avLst/>
          </a:prstGeom>
          <a:noFill/>
        </p:spPr>
        <p:txBody>
          <a:bodyPr>
            <a:spAutoFit/>
          </a:bodyPr>
          <a:lstStyle/>
          <a:p>
            <a:pPr algn="ctr">
              <a:spcAft>
                <a:spcPts val="450"/>
              </a:spcAft>
              <a:defRPr/>
            </a:pPr>
            <a:r>
              <a:rPr lang="en-US" sz="800" dirty="0">
                <a:latin typeface="Calibri" panose="020F0502020204030204" pitchFamily="34" charset="0"/>
                <a:cs typeface="Arial"/>
              </a:rPr>
              <a:t>Finance</a:t>
            </a:r>
          </a:p>
        </p:txBody>
      </p:sp>
      <p:sp>
        <p:nvSpPr>
          <p:cNvPr id="12" name="TextBox 50"/>
          <p:cNvSpPr txBox="1"/>
          <p:nvPr/>
        </p:nvSpPr>
        <p:spPr>
          <a:xfrm>
            <a:off x="6666805" y="3805922"/>
            <a:ext cx="510782" cy="215444"/>
          </a:xfrm>
          <a:prstGeom prst="rect">
            <a:avLst/>
          </a:prstGeom>
          <a:noFill/>
        </p:spPr>
        <p:txBody>
          <a:bodyPr>
            <a:spAutoFit/>
          </a:bodyPr>
          <a:lstStyle/>
          <a:p>
            <a:pPr algn="ctr">
              <a:spcAft>
                <a:spcPts val="450"/>
              </a:spcAft>
              <a:defRPr/>
            </a:pPr>
            <a:r>
              <a:rPr lang="en-US" sz="800" dirty="0">
                <a:latin typeface="Calibri" panose="020F0502020204030204" pitchFamily="34" charset="0"/>
                <a:cs typeface="Arial"/>
              </a:rPr>
              <a:t>IT</a:t>
            </a:r>
          </a:p>
        </p:txBody>
      </p:sp>
      <p:sp>
        <p:nvSpPr>
          <p:cNvPr id="13" name="TextBox 51"/>
          <p:cNvSpPr txBox="1"/>
          <p:nvPr/>
        </p:nvSpPr>
        <p:spPr>
          <a:xfrm>
            <a:off x="7163272" y="3810709"/>
            <a:ext cx="704798" cy="215444"/>
          </a:xfrm>
          <a:prstGeom prst="rect">
            <a:avLst/>
          </a:prstGeom>
          <a:noFill/>
        </p:spPr>
        <p:txBody>
          <a:bodyPr wrap="square">
            <a:spAutoFit/>
          </a:bodyPr>
          <a:lstStyle/>
          <a:p>
            <a:pPr algn="ctr">
              <a:spcAft>
                <a:spcPts val="450"/>
              </a:spcAft>
              <a:defRPr/>
            </a:pPr>
            <a:r>
              <a:rPr lang="en-US" sz="800" dirty="0">
                <a:latin typeface="Calibri" panose="020F0502020204030204" pitchFamily="34" charset="0"/>
                <a:cs typeface="Arial"/>
              </a:rPr>
              <a:t>Operations</a:t>
            </a:r>
          </a:p>
        </p:txBody>
      </p:sp>
      <p:sp>
        <p:nvSpPr>
          <p:cNvPr id="14" name="TextBox 52"/>
          <p:cNvSpPr txBox="1"/>
          <p:nvPr/>
        </p:nvSpPr>
        <p:spPr>
          <a:xfrm>
            <a:off x="7805835" y="3805922"/>
            <a:ext cx="587333" cy="215444"/>
          </a:xfrm>
          <a:prstGeom prst="rect">
            <a:avLst/>
          </a:prstGeom>
          <a:noFill/>
        </p:spPr>
        <p:txBody>
          <a:bodyPr>
            <a:spAutoFit/>
          </a:bodyPr>
          <a:lstStyle/>
          <a:p>
            <a:pPr algn="ctr">
              <a:spcAft>
                <a:spcPts val="450"/>
              </a:spcAft>
              <a:defRPr/>
            </a:pPr>
            <a:r>
              <a:rPr lang="en-US" sz="800" dirty="0">
                <a:latin typeface="Calibri" panose="020F0502020204030204" pitchFamily="34" charset="0"/>
                <a:cs typeface="Arial"/>
              </a:rPr>
              <a:t>HR</a:t>
            </a:r>
          </a:p>
        </p:txBody>
      </p:sp>
      <p:grpSp>
        <p:nvGrpSpPr>
          <p:cNvPr id="15" name="Group 4"/>
          <p:cNvGrpSpPr>
            <a:grpSpLocks/>
          </p:cNvGrpSpPr>
          <p:nvPr/>
        </p:nvGrpSpPr>
        <p:grpSpPr bwMode="auto">
          <a:xfrm>
            <a:off x="6697162" y="3386210"/>
            <a:ext cx="438850" cy="418392"/>
            <a:chOff x="4703427" y="2284678"/>
            <a:chExt cx="401638" cy="403225"/>
          </a:xfrm>
        </p:grpSpPr>
        <p:sp>
          <p:nvSpPr>
            <p:cNvPr id="16" name="Oval 54"/>
            <p:cNvSpPr/>
            <p:nvPr/>
          </p:nvSpPr>
          <p:spPr bwMode="auto">
            <a:xfrm>
              <a:off x="4703427" y="2284678"/>
              <a:ext cx="401638" cy="403225"/>
            </a:xfrm>
            <a:prstGeom prst="ellipse">
              <a:avLst/>
            </a:prstGeom>
            <a:noFill/>
            <a:ln w="3175" cmpd="sng">
              <a:solidFill>
                <a:srgbClr val="41D4F4"/>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latin typeface="Calibri" panose="020F0502020204030204" pitchFamily="34" charset="0"/>
              </a:endParaRPr>
            </a:p>
          </p:txBody>
        </p:sp>
        <p:sp>
          <p:nvSpPr>
            <p:cNvPr id="17" name="Oval 55"/>
            <p:cNvSpPr/>
            <p:nvPr/>
          </p:nvSpPr>
          <p:spPr bwMode="auto">
            <a:xfrm>
              <a:off x="4738457" y="2317750"/>
              <a:ext cx="334598" cy="337081"/>
            </a:xfrm>
            <a:prstGeom prst="ellipse">
              <a:avLst/>
            </a:prstGeom>
            <a:solidFill>
              <a:srgbClr val="16B4E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latin typeface="Calibri" panose="020F0502020204030204" pitchFamily="34" charset="0"/>
              </a:endParaRPr>
            </a:p>
          </p:txBody>
        </p:sp>
        <p:pic>
          <p:nvPicPr>
            <p:cNvPr id="18" name="Picture 10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8327" y="2359671"/>
              <a:ext cx="248581" cy="248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
          <p:cNvGrpSpPr>
            <a:grpSpLocks/>
          </p:cNvGrpSpPr>
          <p:nvPr/>
        </p:nvGrpSpPr>
        <p:grpSpPr bwMode="auto">
          <a:xfrm>
            <a:off x="4931864" y="3386210"/>
            <a:ext cx="438849" cy="418392"/>
            <a:chOff x="493576" y="2284678"/>
            <a:chExt cx="401638" cy="403225"/>
          </a:xfrm>
        </p:grpSpPr>
        <p:sp>
          <p:nvSpPr>
            <p:cNvPr id="20" name="Oval 58"/>
            <p:cNvSpPr/>
            <p:nvPr/>
          </p:nvSpPr>
          <p:spPr bwMode="auto">
            <a:xfrm>
              <a:off x="493576" y="2284678"/>
              <a:ext cx="401638" cy="403225"/>
            </a:xfrm>
            <a:prstGeom prst="ellipse">
              <a:avLst/>
            </a:prstGeom>
            <a:noFill/>
            <a:ln w="3175" cmpd="sng">
              <a:solidFill>
                <a:srgbClr val="41D4F4"/>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latin typeface="Calibri" panose="020F0502020204030204" pitchFamily="34" charset="0"/>
              </a:endParaRPr>
            </a:p>
          </p:txBody>
        </p:sp>
        <p:sp>
          <p:nvSpPr>
            <p:cNvPr id="21" name="Oval 59"/>
            <p:cNvSpPr/>
            <p:nvPr/>
          </p:nvSpPr>
          <p:spPr bwMode="auto">
            <a:xfrm>
              <a:off x="528606" y="2317750"/>
              <a:ext cx="334598" cy="337081"/>
            </a:xfrm>
            <a:prstGeom prst="ellipse">
              <a:avLst/>
            </a:prstGeom>
            <a:solidFill>
              <a:srgbClr val="16B4E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latin typeface="Calibri" panose="020F0502020204030204" pitchFamily="34" charset="0"/>
              </a:endParaRPr>
            </a:p>
          </p:txBody>
        </p:sp>
        <p:pic>
          <p:nvPicPr>
            <p:cNvPr id="22" name="Picture 10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040" y="2365106"/>
              <a:ext cx="248581" cy="24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 name="Group 2"/>
          <p:cNvGrpSpPr>
            <a:grpSpLocks/>
          </p:cNvGrpSpPr>
          <p:nvPr/>
        </p:nvGrpSpPr>
        <p:grpSpPr bwMode="auto">
          <a:xfrm>
            <a:off x="5520517" y="3386210"/>
            <a:ext cx="438849" cy="418392"/>
            <a:chOff x="2005807" y="2284678"/>
            <a:chExt cx="401638" cy="403225"/>
          </a:xfrm>
        </p:grpSpPr>
        <p:sp>
          <p:nvSpPr>
            <p:cNvPr id="24" name="Oval 62"/>
            <p:cNvSpPr/>
            <p:nvPr/>
          </p:nvSpPr>
          <p:spPr bwMode="auto">
            <a:xfrm>
              <a:off x="2005807" y="2284678"/>
              <a:ext cx="401638" cy="403225"/>
            </a:xfrm>
            <a:prstGeom prst="ellipse">
              <a:avLst/>
            </a:prstGeom>
            <a:noFill/>
            <a:ln w="3175" cmpd="sng">
              <a:solidFill>
                <a:srgbClr val="41D4F4"/>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latin typeface="Calibri" panose="020F0502020204030204" pitchFamily="34" charset="0"/>
              </a:endParaRPr>
            </a:p>
          </p:txBody>
        </p:sp>
        <p:sp>
          <p:nvSpPr>
            <p:cNvPr id="25" name="Oval 63"/>
            <p:cNvSpPr/>
            <p:nvPr/>
          </p:nvSpPr>
          <p:spPr bwMode="auto">
            <a:xfrm>
              <a:off x="2040837" y="2317750"/>
              <a:ext cx="334598" cy="337081"/>
            </a:xfrm>
            <a:prstGeom prst="ellipse">
              <a:avLst/>
            </a:prstGeom>
            <a:solidFill>
              <a:srgbClr val="16B4E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latin typeface="Calibri" panose="020F0502020204030204" pitchFamily="34" charset="0"/>
              </a:endParaRPr>
            </a:p>
          </p:txBody>
        </p:sp>
        <p:pic>
          <p:nvPicPr>
            <p:cNvPr id="26" name="Picture 14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9801" y="2361104"/>
              <a:ext cx="290977" cy="290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5"/>
          <p:cNvGrpSpPr>
            <a:grpSpLocks/>
          </p:cNvGrpSpPr>
          <p:nvPr/>
        </p:nvGrpSpPr>
        <p:grpSpPr bwMode="auto">
          <a:xfrm>
            <a:off x="7285155" y="3386210"/>
            <a:ext cx="438849" cy="418392"/>
            <a:chOff x="5956652" y="2284678"/>
            <a:chExt cx="401638" cy="403225"/>
          </a:xfrm>
        </p:grpSpPr>
        <p:sp>
          <p:nvSpPr>
            <p:cNvPr id="28" name="Oval 66"/>
            <p:cNvSpPr/>
            <p:nvPr/>
          </p:nvSpPr>
          <p:spPr bwMode="auto">
            <a:xfrm>
              <a:off x="5956652" y="2284678"/>
              <a:ext cx="401638" cy="403225"/>
            </a:xfrm>
            <a:prstGeom prst="ellipse">
              <a:avLst/>
            </a:prstGeom>
            <a:noFill/>
            <a:ln w="3175" cmpd="sng">
              <a:solidFill>
                <a:srgbClr val="41D4F4"/>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latin typeface="Calibri" panose="020F0502020204030204" pitchFamily="34" charset="0"/>
              </a:endParaRPr>
            </a:p>
          </p:txBody>
        </p:sp>
        <p:sp>
          <p:nvSpPr>
            <p:cNvPr id="29" name="Oval 67"/>
            <p:cNvSpPr/>
            <p:nvPr/>
          </p:nvSpPr>
          <p:spPr bwMode="auto">
            <a:xfrm>
              <a:off x="5991682" y="2317750"/>
              <a:ext cx="334598" cy="337081"/>
            </a:xfrm>
            <a:prstGeom prst="ellipse">
              <a:avLst/>
            </a:prstGeom>
            <a:solidFill>
              <a:srgbClr val="16B4E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latin typeface="Calibri" panose="020F0502020204030204" pitchFamily="34" charset="0"/>
              </a:endParaRPr>
            </a:p>
          </p:txBody>
        </p:sp>
        <p:pic>
          <p:nvPicPr>
            <p:cNvPr id="30" name="Picture 10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2201" y="2359671"/>
              <a:ext cx="248581" cy="248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 name="Group 6"/>
          <p:cNvGrpSpPr>
            <a:grpSpLocks/>
          </p:cNvGrpSpPr>
          <p:nvPr/>
        </p:nvGrpSpPr>
        <p:grpSpPr bwMode="auto">
          <a:xfrm>
            <a:off x="7873808" y="3386210"/>
            <a:ext cx="438849" cy="418392"/>
            <a:chOff x="7597997" y="2284678"/>
            <a:chExt cx="401637" cy="403225"/>
          </a:xfrm>
        </p:grpSpPr>
        <p:sp>
          <p:nvSpPr>
            <p:cNvPr id="32" name="Oval 70"/>
            <p:cNvSpPr/>
            <p:nvPr/>
          </p:nvSpPr>
          <p:spPr bwMode="auto">
            <a:xfrm>
              <a:off x="7597997" y="2284678"/>
              <a:ext cx="401637" cy="403225"/>
            </a:xfrm>
            <a:prstGeom prst="ellipse">
              <a:avLst/>
            </a:prstGeom>
            <a:noFill/>
            <a:ln w="3175" cmpd="sng">
              <a:solidFill>
                <a:srgbClr val="41D4F4"/>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latin typeface="Calibri" panose="020F0502020204030204" pitchFamily="34" charset="0"/>
              </a:endParaRPr>
            </a:p>
          </p:txBody>
        </p:sp>
        <p:sp>
          <p:nvSpPr>
            <p:cNvPr id="33" name="Oval 71"/>
            <p:cNvSpPr/>
            <p:nvPr/>
          </p:nvSpPr>
          <p:spPr bwMode="auto">
            <a:xfrm>
              <a:off x="7633027" y="2317750"/>
              <a:ext cx="334597" cy="337081"/>
            </a:xfrm>
            <a:prstGeom prst="ellipse">
              <a:avLst/>
            </a:prstGeom>
            <a:solidFill>
              <a:srgbClr val="16B4E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latin typeface="Calibri" panose="020F0502020204030204" pitchFamily="34" charset="0"/>
              </a:endParaRPr>
            </a:p>
          </p:txBody>
        </p:sp>
        <p:pic>
          <p:nvPicPr>
            <p:cNvPr id="34" name="Picture 102"/>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78329" y="2365106"/>
              <a:ext cx="249666" cy="249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 name="Group 3"/>
          <p:cNvGrpSpPr>
            <a:grpSpLocks/>
          </p:cNvGrpSpPr>
          <p:nvPr/>
        </p:nvGrpSpPr>
        <p:grpSpPr bwMode="auto">
          <a:xfrm>
            <a:off x="6108509" y="3386210"/>
            <a:ext cx="438850" cy="418392"/>
            <a:chOff x="3298720" y="2284678"/>
            <a:chExt cx="401638" cy="403225"/>
          </a:xfrm>
        </p:grpSpPr>
        <p:sp>
          <p:nvSpPr>
            <p:cNvPr id="36" name="Oval 74"/>
            <p:cNvSpPr/>
            <p:nvPr/>
          </p:nvSpPr>
          <p:spPr bwMode="auto">
            <a:xfrm>
              <a:off x="3298720" y="2284678"/>
              <a:ext cx="401638" cy="403225"/>
            </a:xfrm>
            <a:prstGeom prst="ellipse">
              <a:avLst/>
            </a:prstGeom>
            <a:noFill/>
            <a:ln w="3175" cmpd="sng">
              <a:solidFill>
                <a:srgbClr val="41D4F4"/>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latin typeface="Calibri" panose="020F0502020204030204" pitchFamily="34" charset="0"/>
              </a:endParaRPr>
            </a:p>
          </p:txBody>
        </p:sp>
        <p:sp>
          <p:nvSpPr>
            <p:cNvPr id="37" name="Oval 75"/>
            <p:cNvSpPr/>
            <p:nvPr/>
          </p:nvSpPr>
          <p:spPr bwMode="auto">
            <a:xfrm>
              <a:off x="3333750" y="2317750"/>
              <a:ext cx="334598" cy="337081"/>
            </a:xfrm>
            <a:prstGeom prst="ellipse">
              <a:avLst/>
            </a:prstGeom>
            <a:solidFill>
              <a:srgbClr val="16B4E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latin typeface="Calibri" panose="020F0502020204030204" pitchFamily="34" charset="0"/>
              </a:endParaRPr>
            </a:p>
          </p:txBody>
        </p:sp>
        <p:pic>
          <p:nvPicPr>
            <p:cNvPr id="38" name="Picture 102"/>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73620" y="2359826"/>
              <a:ext cx="248581" cy="24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0623237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12</a:t>
            </a:fld>
            <a:endParaRPr lang="de-DE" dirty="0"/>
          </a:p>
        </p:txBody>
      </p:sp>
      <p:pic>
        <p:nvPicPr>
          <p:cNvPr id="9" name="Grafik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254" y="746840"/>
            <a:ext cx="6683492" cy="3862936"/>
          </a:xfrm>
          <a:prstGeom prst="rect">
            <a:avLst/>
          </a:prstGeom>
        </p:spPr>
      </p:pic>
    </p:spTree>
    <p:extLst>
      <p:ext uri="{BB962C8B-B14F-4D97-AF65-F5344CB8AC3E}">
        <p14:creationId xmlns:p14="http://schemas.microsoft.com/office/powerpoint/2010/main" val="33518579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feil nach rechts 26"/>
          <p:cNvSpPr/>
          <p:nvPr/>
        </p:nvSpPr>
        <p:spPr>
          <a:xfrm>
            <a:off x="138836" y="1964319"/>
            <a:ext cx="8944704" cy="1912286"/>
          </a:xfrm>
          <a:prstGeom prst="rightArrow">
            <a:avLst>
              <a:gd name="adj1" fmla="val 50000"/>
              <a:gd name="adj2" fmla="val 28471"/>
            </a:avLst>
          </a:prstGeom>
          <a:solidFill>
            <a:srgbClr val="BEE7F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en-US" dirty="0" smtClean="0"/>
              <a:t>The combination of cloud solutions</a:t>
            </a:r>
            <a:endParaRPr lang="en-US" dirty="0"/>
          </a:p>
        </p:txBody>
      </p:sp>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13</a:t>
            </a:fld>
            <a:endParaRPr lang="de-DE" dirty="0"/>
          </a:p>
        </p:txBody>
      </p:sp>
      <p:sp>
        <p:nvSpPr>
          <p:cNvPr id="7" name="Rectangle 87"/>
          <p:cNvSpPr>
            <a:spLocks noChangeArrowheads="1"/>
          </p:cNvSpPr>
          <p:nvPr/>
        </p:nvSpPr>
        <p:spPr bwMode="auto">
          <a:xfrm>
            <a:off x="462605" y="1676856"/>
            <a:ext cx="2639475" cy="2904459"/>
          </a:xfrm>
          <a:prstGeom prst="rect">
            <a:avLst/>
          </a:prstGeom>
          <a:solidFill>
            <a:srgbClr val="4681A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8006" tIns="24003" rIns="48006" bIns="24003"/>
          <a:lstStyle/>
          <a:p>
            <a:pPr defTabSz="685919"/>
            <a:endParaRPr lang="en-US" sz="1350"/>
          </a:p>
        </p:txBody>
      </p:sp>
      <p:grpSp>
        <p:nvGrpSpPr>
          <p:cNvPr id="8" name="Group 34"/>
          <p:cNvGrpSpPr>
            <a:grpSpLocks/>
          </p:cNvGrpSpPr>
          <p:nvPr/>
        </p:nvGrpSpPr>
        <p:grpSpPr bwMode="auto">
          <a:xfrm>
            <a:off x="463545" y="1256280"/>
            <a:ext cx="2638535" cy="878133"/>
            <a:chOff x="735013" y="3308550"/>
            <a:chExt cx="3509558" cy="1087238"/>
          </a:xfrm>
          <a:solidFill>
            <a:srgbClr val="81146F"/>
          </a:solidFill>
        </p:grpSpPr>
        <p:sp>
          <p:nvSpPr>
            <p:cNvPr id="9" name="Rectangle 86"/>
            <p:cNvSpPr>
              <a:spLocks noChangeArrowheads="1"/>
            </p:cNvSpPr>
            <p:nvPr/>
          </p:nvSpPr>
          <p:spPr bwMode="auto">
            <a:xfrm>
              <a:off x="735013" y="3308550"/>
              <a:ext cx="3509558" cy="7808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19"/>
              <a:endParaRPr lang="en-US" sz="1350"/>
            </a:p>
          </p:txBody>
        </p:sp>
        <p:sp>
          <p:nvSpPr>
            <p:cNvPr id="10" name="Pentagon 63"/>
            <p:cNvSpPr>
              <a:spLocks noChangeArrowheads="1"/>
            </p:cNvSpPr>
            <p:nvPr/>
          </p:nvSpPr>
          <p:spPr bwMode="auto">
            <a:xfrm rot="5400000">
              <a:off x="2148394" y="3581401"/>
              <a:ext cx="650875" cy="977900"/>
            </a:xfrm>
            <a:prstGeom prst="homePlate">
              <a:avLst>
                <a:gd name="adj" fmla="val 50000"/>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lstStyle/>
            <a:p>
              <a:pPr defTabSz="685919"/>
              <a:endParaRPr lang="en-US" sz="1350"/>
            </a:p>
          </p:txBody>
        </p:sp>
      </p:grpSp>
      <p:sp>
        <p:nvSpPr>
          <p:cNvPr id="11" name="Rectangle 87"/>
          <p:cNvSpPr>
            <a:spLocks noChangeArrowheads="1"/>
          </p:cNvSpPr>
          <p:nvPr/>
        </p:nvSpPr>
        <p:spPr bwMode="auto">
          <a:xfrm>
            <a:off x="3255336" y="1676856"/>
            <a:ext cx="2639475" cy="2904459"/>
          </a:xfrm>
          <a:prstGeom prst="rect">
            <a:avLst/>
          </a:prstGeom>
          <a:solidFill>
            <a:srgbClr val="4681A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8006" tIns="24003" rIns="48006" bIns="24003"/>
          <a:lstStyle/>
          <a:p>
            <a:pPr defTabSz="685919"/>
            <a:endParaRPr lang="en-US" sz="1350"/>
          </a:p>
        </p:txBody>
      </p:sp>
      <p:grpSp>
        <p:nvGrpSpPr>
          <p:cNvPr id="12" name="Group 38"/>
          <p:cNvGrpSpPr>
            <a:grpSpLocks/>
          </p:cNvGrpSpPr>
          <p:nvPr/>
        </p:nvGrpSpPr>
        <p:grpSpPr bwMode="auto">
          <a:xfrm>
            <a:off x="3256276" y="1256280"/>
            <a:ext cx="2638535" cy="878133"/>
            <a:chOff x="735013" y="3308550"/>
            <a:chExt cx="3509558" cy="1087238"/>
          </a:xfrm>
          <a:solidFill>
            <a:srgbClr val="81146F"/>
          </a:solidFill>
        </p:grpSpPr>
        <p:sp>
          <p:nvSpPr>
            <p:cNvPr id="13" name="Rectangle 86"/>
            <p:cNvSpPr>
              <a:spLocks noChangeArrowheads="1"/>
            </p:cNvSpPr>
            <p:nvPr/>
          </p:nvSpPr>
          <p:spPr bwMode="auto">
            <a:xfrm>
              <a:off x="735013" y="3308550"/>
              <a:ext cx="3509558" cy="7808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19"/>
              <a:endParaRPr lang="en-US" sz="1350"/>
            </a:p>
          </p:txBody>
        </p:sp>
        <p:sp>
          <p:nvSpPr>
            <p:cNvPr id="14" name="Pentagon 63"/>
            <p:cNvSpPr>
              <a:spLocks noChangeArrowheads="1"/>
            </p:cNvSpPr>
            <p:nvPr/>
          </p:nvSpPr>
          <p:spPr bwMode="auto">
            <a:xfrm rot="5400000">
              <a:off x="2148394" y="3581401"/>
              <a:ext cx="650875" cy="977900"/>
            </a:xfrm>
            <a:prstGeom prst="homePlate">
              <a:avLst>
                <a:gd name="adj" fmla="val 50000"/>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lstStyle/>
            <a:p>
              <a:pPr defTabSz="685919"/>
              <a:endParaRPr lang="en-US" sz="1350"/>
            </a:p>
          </p:txBody>
        </p:sp>
      </p:grpSp>
      <p:sp>
        <p:nvSpPr>
          <p:cNvPr id="15" name="Rectangle 87"/>
          <p:cNvSpPr>
            <a:spLocks noChangeArrowheads="1"/>
          </p:cNvSpPr>
          <p:nvPr/>
        </p:nvSpPr>
        <p:spPr bwMode="auto">
          <a:xfrm>
            <a:off x="6041921" y="1679674"/>
            <a:ext cx="2639475" cy="2904459"/>
          </a:xfrm>
          <a:prstGeom prst="rect">
            <a:avLst/>
          </a:prstGeom>
          <a:solidFill>
            <a:srgbClr val="4681A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8006" tIns="24003" rIns="48006" bIns="24003"/>
          <a:lstStyle/>
          <a:p>
            <a:pPr defTabSz="685919"/>
            <a:endParaRPr lang="en-US" sz="1350"/>
          </a:p>
        </p:txBody>
      </p:sp>
      <p:grpSp>
        <p:nvGrpSpPr>
          <p:cNvPr id="16" name="Group 1"/>
          <p:cNvGrpSpPr>
            <a:grpSpLocks/>
          </p:cNvGrpSpPr>
          <p:nvPr/>
        </p:nvGrpSpPr>
        <p:grpSpPr bwMode="auto">
          <a:xfrm>
            <a:off x="6042861" y="1259098"/>
            <a:ext cx="2638535" cy="878133"/>
            <a:chOff x="735013" y="3308550"/>
            <a:chExt cx="3509558" cy="1087238"/>
          </a:xfrm>
          <a:solidFill>
            <a:srgbClr val="81146F"/>
          </a:solidFill>
        </p:grpSpPr>
        <p:sp>
          <p:nvSpPr>
            <p:cNvPr id="17" name="Rectangle 86"/>
            <p:cNvSpPr>
              <a:spLocks noChangeArrowheads="1"/>
            </p:cNvSpPr>
            <p:nvPr/>
          </p:nvSpPr>
          <p:spPr bwMode="auto">
            <a:xfrm>
              <a:off x="735013" y="3308550"/>
              <a:ext cx="3509558" cy="7808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19"/>
              <a:endParaRPr lang="en-US" sz="1350"/>
            </a:p>
          </p:txBody>
        </p:sp>
        <p:sp>
          <p:nvSpPr>
            <p:cNvPr id="18" name="Pentagon 63"/>
            <p:cNvSpPr>
              <a:spLocks noChangeArrowheads="1"/>
            </p:cNvSpPr>
            <p:nvPr/>
          </p:nvSpPr>
          <p:spPr bwMode="auto">
            <a:xfrm rot="5400000">
              <a:off x="2148394" y="3581401"/>
              <a:ext cx="650875" cy="977900"/>
            </a:xfrm>
            <a:prstGeom prst="homePlate">
              <a:avLst>
                <a:gd name="adj" fmla="val 50000"/>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lstStyle/>
            <a:p>
              <a:pPr defTabSz="685919"/>
              <a:endParaRPr lang="en-US" sz="1350"/>
            </a:p>
          </p:txBody>
        </p:sp>
      </p:grpSp>
      <p:sp>
        <p:nvSpPr>
          <p:cNvPr id="19" name="TextBox 2"/>
          <p:cNvSpPr txBox="1">
            <a:spLocks noChangeArrowheads="1"/>
          </p:cNvSpPr>
          <p:nvPr/>
        </p:nvSpPr>
        <p:spPr bwMode="auto">
          <a:xfrm>
            <a:off x="6198583" y="1407137"/>
            <a:ext cx="2331794" cy="28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8006" tIns="24003" rIns="48006" bIns="24003">
            <a:spAutoFit/>
          </a:bodyPr>
          <a:lstStyle>
            <a:lvl1pPr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eaLnBrk="0" fontAlgn="base" hangingPunct="0">
              <a:spcBef>
                <a:spcPct val="0"/>
              </a:spcBef>
              <a:spcAft>
                <a:spcPct val="0"/>
              </a:spcAft>
              <a:defRPr sz="2600">
                <a:solidFill>
                  <a:schemeClr val="tx1"/>
                </a:solidFill>
                <a:latin typeface="Arial" charset="0"/>
                <a:ea typeface="ＭＳ Ｐゴシック" charset="0"/>
              </a:defRPr>
            </a:lvl6pPr>
            <a:lvl7pPr marL="2971800" indent="-228600" eaLnBrk="0" fontAlgn="base" hangingPunct="0">
              <a:spcBef>
                <a:spcPct val="0"/>
              </a:spcBef>
              <a:spcAft>
                <a:spcPct val="0"/>
              </a:spcAft>
              <a:defRPr sz="2600">
                <a:solidFill>
                  <a:schemeClr val="tx1"/>
                </a:solidFill>
                <a:latin typeface="Arial" charset="0"/>
                <a:ea typeface="ＭＳ Ｐゴシック" charset="0"/>
              </a:defRPr>
            </a:lvl7pPr>
            <a:lvl8pPr marL="3429000" indent="-228600" eaLnBrk="0" fontAlgn="base" hangingPunct="0">
              <a:spcBef>
                <a:spcPct val="0"/>
              </a:spcBef>
              <a:spcAft>
                <a:spcPct val="0"/>
              </a:spcAft>
              <a:defRPr sz="2600">
                <a:solidFill>
                  <a:schemeClr val="tx1"/>
                </a:solidFill>
                <a:latin typeface="Arial" charset="0"/>
                <a:ea typeface="ＭＳ Ｐゴシック" charset="0"/>
              </a:defRPr>
            </a:lvl8pPr>
            <a:lvl9pPr marL="3886200" indent="-228600" eaLnBrk="0" fontAlgn="base" hangingPunct="0">
              <a:spcBef>
                <a:spcPct val="0"/>
              </a:spcBef>
              <a:spcAft>
                <a:spcPct val="0"/>
              </a:spcAft>
              <a:defRPr sz="2600">
                <a:solidFill>
                  <a:schemeClr val="tx1"/>
                </a:solidFill>
                <a:latin typeface="Arial" charset="0"/>
                <a:ea typeface="ＭＳ Ｐゴシック" charset="0"/>
              </a:defRPr>
            </a:lvl9pPr>
          </a:lstStyle>
          <a:p>
            <a:pPr algn="ctr" eaLnBrk="1" hangingPunct="1"/>
            <a:r>
              <a:rPr lang="en-US" sz="1800" dirty="0">
                <a:solidFill>
                  <a:schemeClr val="bg1"/>
                </a:solidFill>
                <a:latin typeface="Helvetica Neue Medium" charset="0"/>
                <a:cs typeface="Helvetica Neue Medium" charset="0"/>
              </a:rPr>
              <a:t>Watson Analytics</a:t>
            </a:r>
          </a:p>
        </p:txBody>
      </p:sp>
      <p:sp>
        <p:nvSpPr>
          <p:cNvPr id="20" name="TextBox 3"/>
          <p:cNvSpPr txBox="1">
            <a:spLocks noChangeArrowheads="1"/>
          </p:cNvSpPr>
          <p:nvPr/>
        </p:nvSpPr>
        <p:spPr bwMode="auto">
          <a:xfrm>
            <a:off x="6102101" y="2160453"/>
            <a:ext cx="2504068" cy="1716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8006" tIns="24003" rIns="48006" bIns="24003">
            <a:spAutoFit/>
          </a:bodyPr>
          <a:lstStyle>
            <a:lvl1pPr marL="285750" indent="-285750"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eaLnBrk="0" fontAlgn="base" hangingPunct="0">
              <a:spcBef>
                <a:spcPct val="0"/>
              </a:spcBef>
              <a:spcAft>
                <a:spcPct val="0"/>
              </a:spcAft>
              <a:defRPr sz="2600">
                <a:solidFill>
                  <a:schemeClr val="tx1"/>
                </a:solidFill>
                <a:latin typeface="Arial" charset="0"/>
                <a:ea typeface="ＭＳ Ｐゴシック" charset="0"/>
              </a:defRPr>
            </a:lvl6pPr>
            <a:lvl7pPr marL="2971800" indent="-228600" eaLnBrk="0" fontAlgn="base" hangingPunct="0">
              <a:spcBef>
                <a:spcPct val="0"/>
              </a:spcBef>
              <a:spcAft>
                <a:spcPct val="0"/>
              </a:spcAft>
              <a:defRPr sz="2600">
                <a:solidFill>
                  <a:schemeClr val="tx1"/>
                </a:solidFill>
                <a:latin typeface="Arial" charset="0"/>
                <a:ea typeface="ＭＳ Ｐゴシック" charset="0"/>
              </a:defRPr>
            </a:lvl7pPr>
            <a:lvl8pPr marL="3429000" indent="-228600" eaLnBrk="0" fontAlgn="base" hangingPunct="0">
              <a:spcBef>
                <a:spcPct val="0"/>
              </a:spcBef>
              <a:spcAft>
                <a:spcPct val="0"/>
              </a:spcAft>
              <a:defRPr sz="2600">
                <a:solidFill>
                  <a:schemeClr val="tx1"/>
                </a:solidFill>
                <a:latin typeface="Arial" charset="0"/>
                <a:ea typeface="ＭＳ Ｐゴシック" charset="0"/>
              </a:defRPr>
            </a:lvl8pPr>
            <a:lvl9pPr marL="3886200" indent="-228600"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spcBef>
                <a:spcPts val="735"/>
              </a:spcBef>
              <a:buFont typeface="Arial" charset="0"/>
              <a:buChar char="•"/>
            </a:pPr>
            <a:r>
              <a:rPr lang="en-US" sz="1200" dirty="0">
                <a:solidFill>
                  <a:srgbClr val="FFFFFF"/>
                </a:solidFill>
              </a:rPr>
              <a:t>Cloud-based predictive &amp; cognitive analytics discovery platform</a:t>
            </a:r>
          </a:p>
          <a:p>
            <a:pPr eaLnBrk="1" hangingPunct="1">
              <a:spcBef>
                <a:spcPts val="735"/>
              </a:spcBef>
              <a:buFont typeface="Arial" charset="0"/>
              <a:buChar char="•"/>
            </a:pPr>
            <a:r>
              <a:rPr lang="en-US" sz="1200" dirty="0">
                <a:solidFill>
                  <a:srgbClr val="FFFFFF"/>
                </a:solidFill>
              </a:rPr>
              <a:t>Designed for business use</a:t>
            </a:r>
          </a:p>
          <a:p>
            <a:pPr eaLnBrk="1" hangingPunct="1">
              <a:spcBef>
                <a:spcPts val="735"/>
              </a:spcBef>
              <a:buFont typeface="Arial" charset="0"/>
              <a:buChar char="•"/>
            </a:pPr>
            <a:r>
              <a:rPr lang="en-US" sz="1200" dirty="0">
                <a:solidFill>
                  <a:srgbClr val="FFFFFF"/>
                </a:solidFill>
              </a:rPr>
              <a:t>Integrated social collaboration</a:t>
            </a:r>
          </a:p>
          <a:p>
            <a:pPr eaLnBrk="1" hangingPunct="1">
              <a:spcBef>
                <a:spcPts val="735"/>
              </a:spcBef>
              <a:buFont typeface="Arial" charset="0"/>
              <a:buChar char="•"/>
            </a:pPr>
            <a:r>
              <a:rPr lang="en-US" sz="1200" dirty="0" err="1">
                <a:solidFill>
                  <a:srgbClr val="FFFFFF"/>
                </a:solidFill>
              </a:rPr>
              <a:t>Freemium</a:t>
            </a:r>
            <a:r>
              <a:rPr lang="en-US" sz="1200" dirty="0">
                <a:solidFill>
                  <a:srgbClr val="FFFFFF"/>
                </a:solidFill>
              </a:rPr>
              <a:t> to enterprise versions</a:t>
            </a:r>
          </a:p>
        </p:txBody>
      </p:sp>
      <p:sp>
        <p:nvSpPr>
          <p:cNvPr id="21" name="TextBox 16"/>
          <p:cNvSpPr txBox="1">
            <a:spLocks noChangeArrowheads="1"/>
          </p:cNvSpPr>
          <p:nvPr/>
        </p:nvSpPr>
        <p:spPr bwMode="auto">
          <a:xfrm>
            <a:off x="1312450" y="1407137"/>
            <a:ext cx="1020280" cy="3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8006" tIns="24003" rIns="48006" bIns="24003">
            <a:spAutoFit/>
          </a:bodyPr>
          <a:lstStyle>
            <a:lvl1pPr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eaLnBrk="0" fontAlgn="base" hangingPunct="0">
              <a:spcBef>
                <a:spcPct val="0"/>
              </a:spcBef>
              <a:spcAft>
                <a:spcPct val="0"/>
              </a:spcAft>
              <a:defRPr sz="2600">
                <a:solidFill>
                  <a:schemeClr val="tx1"/>
                </a:solidFill>
                <a:latin typeface="Arial" charset="0"/>
                <a:ea typeface="ＭＳ Ｐゴシック" charset="0"/>
              </a:defRPr>
            </a:lvl6pPr>
            <a:lvl7pPr marL="2971800" indent="-228600" eaLnBrk="0" fontAlgn="base" hangingPunct="0">
              <a:spcBef>
                <a:spcPct val="0"/>
              </a:spcBef>
              <a:spcAft>
                <a:spcPct val="0"/>
              </a:spcAft>
              <a:defRPr sz="2600">
                <a:solidFill>
                  <a:schemeClr val="tx1"/>
                </a:solidFill>
                <a:latin typeface="Arial" charset="0"/>
                <a:ea typeface="ＭＳ Ｐゴシック" charset="0"/>
              </a:defRPr>
            </a:lvl7pPr>
            <a:lvl8pPr marL="3429000" indent="-228600" eaLnBrk="0" fontAlgn="base" hangingPunct="0">
              <a:spcBef>
                <a:spcPct val="0"/>
              </a:spcBef>
              <a:spcAft>
                <a:spcPct val="0"/>
              </a:spcAft>
              <a:defRPr sz="2600">
                <a:solidFill>
                  <a:schemeClr val="tx1"/>
                </a:solidFill>
                <a:latin typeface="Arial" charset="0"/>
                <a:ea typeface="ＭＳ Ｐゴシック" charset="0"/>
              </a:defRPr>
            </a:lvl8pPr>
            <a:lvl9pPr marL="3886200" indent="-228600" eaLnBrk="0" fontAlgn="base" hangingPunct="0">
              <a:spcBef>
                <a:spcPct val="0"/>
              </a:spcBef>
              <a:spcAft>
                <a:spcPct val="0"/>
              </a:spcAft>
              <a:defRPr sz="2600">
                <a:solidFill>
                  <a:schemeClr val="tx1"/>
                </a:solidFill>
                <a:latin typeface="Arial" charset="0"/>
                <a:ea typeface="ＭＳ Ｐゴシック" charset="0"/>
              </a:defRPr>
            </a:lvl9pPr>
          </a:lstStyle>
          <a:p>
            <a:pPr algn="ctr" eaLnBrk="1" hangingPunct="1"/>
            <a:r>
              <a:rPr lang="en-US" sz="1800" dirty="0" smtClean="0">
                <a:solidFill>
                  <a:schemeClr val="bg1"/>
                </a:solidFill>
                <a:latin typeface="Helvetica Neue Medium" charset="0"/>
                <a:cs typeface="Helvetica Neue Medium" charset="0"/>
              </a:rPr>
              <a:t>Cloudant</a:t>
            </a:r>
            <a:endParaRPr lang="en-US" sz="1800" dirty="0">
              <a:solidFill>
                <a:schemeClr val="bg1"/>
              </a:solidFill>
              <a:latin typeface="Helvetica Neue Medium" charset="0"/>
              <a:cs typeface="Helvetica Neue Medium" charset="0"/>
            </a:endParaRPr>
          </a:p>
        </p:txBody>
      </p:sp>
      <p:sp>
        <p:nvSpPr>
          <p:cNvPr id="22" name="TextBox 23"/>
          <p:cNvSpPr txBox="1">
            <a:spLocks noChangeArrowheads="1"/>
          </p:cNvSpPr>
          <p:nvPr/>
        </p:nvSpPr>
        <p:spPr bwMode="auto">
          <a:xfrm>
            <a:off x="3290504" y="1407137"/>
            <a:ext cx="2563685" cy="28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8006" tIns="24003" rIns="48006" bIns="24003">
            <a:spAutoFit/>
          </a:bodyPr>
          <a:lstStyle>
            <a:lvl1pPr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eaLnBrk="0" fontAlgn="base" hangingPunct="0">
              <a:spcBef>
                <a:spcPct val="0"/>
              </a:spcBef>
              <a:spcAft>
                <a:spcPct val="0"/>
              </a:spcAft>
              <a:defRPr sz="2600">
                <a:solidFill>
                  <a:schemeClr val="tx1"/>
                </a:solidFill>
                <a:latin typeface="Arial" charset="0"/>
                <a:ea typeface="ＭＳ Ｐゴシック" charset="0"/>
              </a:defRPr>
            </a:lvl6pPr>
            <a:lvl7pPr marL="2971800" indent="-228600" eaLnBrk="0" fontAlgn="base" hangingPunct="0">
              <a:spcBef>
                <a:spcPct val="0"/>
              </a:spcBef>
              <a:spcAft>
                <a:spcPct val="0"/>
              </a:spcAft>
              <a:defRPr sz="2600">
                <a:solidFill>
                  <a:schemeClr val="tx1"/>
                </a:solidFill>
                <a:latin typeface="Arial" charset="0"/>
                <a:ea typeface="ＭＳ Ｐゴシック" charset="0"/>
              </a:defRPr>
            </a:lvl7pPr>
            <a:lvl8pPr marL="3429000" indent="-228600" eaLnBrk="0" fontAlgn="base" hangingPunct="0">
              <a:spcBef>
                <a:spcPct val="0"/>
              </a:spcBef>
              <a:spcAft>
                <a:spcPct val="0"/>
              </a:spcAft>
              <a:defRPr sz="2600">
                <a:solidFill>
                  <a:schemeClr val="tx1"/>
                </a:solidFill>
                <a:latin typeface="Arial" charset="0"/>
                <a:ea typeface="ＭＳ Ｐゴシック" charset="0"/>
              </a:defRPr>
            </a:lvl8pPr>
            <a:lvl9pPr marL="3886200" indent="-228600" eaLnBrk="0" fontAlgn="base" hangingPunct="0">
              <a:spcBef>
                <a:spcPct val="0"/>
              </a:spcBef>
              <a:spcAft>
                <a:spcPct val="0"/>
              </a:spcAft>
              <a:defRPr sz="2600">
                <a:solidFill>
                  <a:schemeClr val="tx1"/>
                </a:solidFill>
                <a:latin typeface="Arial" charset="0"/>
                <a:ea typeface="ＭＳ Ｐゴシック" charset="0"/>
              </a:defRPr>
            </a:lvl9pPr>
          </a:lstStyle>
          <a:p>
            <a:pPr algn="ctr" eaLnBrk="1" hangingPunct="1"/>
            <a:r>
              <a:rPr lang="en-US" sz="1800" dirty="0" err="1">
                <a:solidFill>
                  <a:schemeClr val="bg1"/>
                </a:solidFill>
                <a:latin typeface="Helvetica Neue Medium" charset="0"/>
                <a:cs typeface="Helvetica Neue Medium" charset="0"/>
              </a:rPr>
              <a:t>dashDB</a:t>
            </a:r>
            <a:endParaRPr lang="en-US" sz="1200" dirty="0">
              <a:solidFill>
                <a:schemeClr val="bg1"/>
              </a:solidFill>
              <a:latin typeface="Helvetica Neue Medium" charset="0"/>
              <a:cs typeface="Helvetica Neue Medium" charset="0"/>
            </a:endParaRPr>
          </a:p>
        </p:txBody>
      </p:sp>
      <p:sp>
        <p:nvSpPr>
          <p:cNvPr id="23" name="TextBox 3"/>
          <p:cNvSpPr txBox="1">
            <a:spLocks noChangeArrowheads="1"/>
          </p:cNvSpPr>
          <p:nvPr/>
        </p:nvSpPr>
        <p:spPr bwMode="auto">
          <a:xfrm>
            <a:off x="525606" y="2157635"/>
            <a:ext cx="2504070" cy="2254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8006" tIns="24003" rIns="48006" bIns="24003">
            <a:spAutoFit/>
          </a:bodyPr>
          <a:lstStyle>
            <a:lvl1pPr marL="285750" indent="-285750"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eaLnBrk="0" fontAlgn="base" hangingPunct="0">
              <a:spcBef>
                <a:spcPct val="0"/>
              </a:spcBef>
              <a:spcAft>
                <a:spcPct val="0"/>
              </a:spcAft>
              <a:defRPr sz="2600">
                <a:solidFill>
                  <a:schemeClr val="tx1"/>
                </a:solidFill>
                <a:latin typeface="Arial" charset="0"/>
                <a:ea typeface="ＭＳ Ｐゴシック" charset="0"/>
              </a:defRPr>
            </a:lvl6pPr>
            <a:lvl7pPr marL="2971800" indent="-228600" eaLnBrk="0" fontAlgn="base" hangingPunct="0">
              <a:spcBef>
                <a:spcPct val="0"/>
              </a:spcBef>
              <a:spcAft>
                <a:spcPct val="0"/>
              </a:spcAft>
              <a:defRPr sz="2600">
                <a:solidFill>
                  <a:schemeClr val="tx1"/>
                </a:solidFill>
                <a:latin typeface="Arial" charset="0"/>
                <a:ea typeface="ＭＳ Ｐゴシック" charset="0"/>
              </a:defRPr>
            </a:lvl7pPr>
            <a:lvl8pPr marL="3429000" indent="-228600" eaLnBrk="0" fontAlgn="base" hangingPunct="0">
              <a:spcBef>
                <a:spcPct val="0"/>
              </a:spcBef>
              <a:spcAft>
                <a:spcPct val="0"/>
              </a:spcAft>
              <a:defRPr sz="2600">
                <a:solidFill>
                  <a:schemeClr val="tx1"/>
                </a:solidFill>
                <a:latin typeface="Arial" charset="0"/>
                <a:ea typeface="ＭＳ Ｐゴシック" charset="0"/>
              </a:defRPr>
            </a:lvl8pPr>
            <a:lvl9pPr marL="3886200" indent="-228600"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spcBef>
                <a:spcPts val="735"/>
              </a:spcBef>
              <a:buFont typeface="Arial" charset="0"/>
              <a:buChar char="•"/>
            </a:pPr>
            <a:r>
              <a:rPr lang="en-US" sz="1200" dirty="0" smtClean="0">
                <a:solidFill>
                  <a:srgbClr val="FFFFFF"/>
                </a:solidFill>
              </a:rPr>
              <a:t>Highly scalable, reliable, operational database</a:t>
            </a:r>
            <a:endParaRPr lang="en-US" sz="1200" dirty="0">
              <a:solidFill>
                <a:srgbClr val="FFFFFF"/>
              </a:solidFill>
            </a:endParaRPr>
          </a:p>
          <a:p>
            <a:pPr eaLnBrk="1" hangingPunct="1">
              <a:spcBef>
                <a:spcPts val="735"/>
              </a:spcBef>
              <a:buFont typeface="Arial" charset="0"/>
              <a:buChar char="•"/>
            </a:pPr>
            <a:r>
              <a:rPr lang="en-US" sz="1200" dirty="0" smtClean="0">
                <a:solidFill>
                  <a:srgbClr val="FFFFFF"/>
                </a:solidFill>
              </a:rPr>
              <a:t>Schema-less </a:t>
            </a:r>
            <a:r>
              <a:rPr lang="en-US" sz="1200" dirty="0" err="1" smtClean="0">
                <a:solidFill>
                  <a:srgbClr val="FFFFFF"/>
                </a:solidFill>
              </a:rPr>
              <a:t>datastore</a:t>
            </a:r>
            <a:endParaRPr lang="en-US" sz="1200" dirty="0">
              <a:solidFill>
                <a:srgbClr val="FFFFFF"/>
              </a:solidFill>
            </a:endParaRPr>
          </a:p>
          <a:p>
            <a:pPr eaLnBrk="1" hangingPunct="1">
              <a:spcBef>
                <a:spcPts val="735"/>
              </a:spcBef>
              <a:buFont typeface="Arial" charset="0"/>
              <a:buChar char="•"/>
            </a:pPr>
            <a:r>
              <a:rPr lang="en-US" sz="1200" dirty="0" smtClean="0">
                <a:solidFill>
                  <a:srgbClr val="FFFFFF"/>
                </a:solidFill>
              </a:rPr>
              <a:t>Easy data synchronization and replication</a:t>
            </a:r>
            <a:endParaRPr lang="en-US" sz="1200" dirty="0">
              <a:solidFill>
                <a:srgbClr val="FFFFFF"/>
              </a:solidFill>
            </a:endParaRPr>
          </a:p>
          <a:p>
            <a:pPr eaLnBrk="1" hangingPunct="1">
              <a:spcBef>
                <a:spcPts val="735"/>
              </a:spcBef>
              <a:buFont typeface="Arial" charset="0"/>
              <a:buChar char="•"/>
            </a:pPr>
            <a:r>
              <a:rPr lang="en-US" sz="1200" dirty="0" smtClean="0">
                <a:solidFill>
                  <a:srgbClr val="FFFFFF"/>
                </a:solidFill>
              </a:rPr>
              <a:t>Mobile integration trough IBM Cloudant Sync</a:t>
            </a:r>
          </a:p>
          <a:p>
            <a:pPr eaLnBrk="1" hangingPunct="1">
              <a:spcBef>
                <a:spcPts val="735"/>
              </a:spcBef>
              <a:buFont typeface="Arial" charset="0"/>
              <a:buChar char="•"/>
            </a:pPr>
            <a:r>
              <a:rPr lang="en-US" sz="1200" dirty="0" smtClean="0">
                <a:solidFill>
                  <a:srgbClr val="FFFFFF"/>
                </a:solidFill>
              </a:rPr>
              <a:t>Available as Multi-Tennant pay-as-you-go, to Dedicated Cluster and on-premise</a:t>
            </a:r>
            <a:endParaRPr lang="en-US" sz="1200" dirty="0">
              <a:solidFill>
                <a:srgbClr val="FFFFFF"/>
              </a:solidFill>
            </a:endParaRPr>
          </a:p>
        </p:txBody>
      </p:sp>
      <p:sp>
        <p:nvSpPr>
          <p:cNvPr id="24" name="TextBox 3"/>
          <p:cNvSpPr txBox="1">
            <a:spLocks noChangeArrowheads="1"/>
          </p:cNvSpPr>
          <p:nvPr/>
        </p:nvSpPr>
        <p:spPr bwMode="auto">
          <a:xfrm>
            <a:off x="3314576" y="2157635"/>
            <a:ext cx="2504070" cy="235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8006" tIns="24003" rIns="48006" bIns="24003">
            <a:spAutoFit/>
          </a:bodyPr>
          <a:lstStyle>
            <a:lvl1pPr marL="285750" indent="-285750"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eaLnBrk="0" fontAlgn="base" hangingPunct="0">
              <a:spcBef>
                <a:spcPct val="0"/>
              </a:spcBef>
              <a:spcAft>
                <a:spcPct val="0"/>
              </a:spcAft>
              <a:defRPr sz="2600">
                <a:solidFill>
                  <a:schemeClr val="tx1"/>
                </a:solidFill>
                <a:latin typeface="Arial" charset="0"/>
                <a:ea typeface="ＭＳ Ｐゴシック" charset="0"/>
              </a:defRPr>
            </a:lvl6pPr>
            <a:lvl7pPr marL="2971800" indent="-228600" eaLnBrk="0" fontAlgn="base" hangingPunct="0">
              <a:spcBef>
                <a:spcPct val="0"/>
              </a:spcBef>
              <a:spcAft>
                <a:spcPct val="0"/>
              </a:spcAft>
              <a:defRPr sz="2600">
                <a:solidFill>
                  <a:schemeClr val="tx1"/>
                </a:solidFill>
                <a:latin typeface="Arial" charset="0"/>
                <a:ea typeface="ＭＳ Ｐゴシック" charset="0"/>
              </a:defRPr>
            </a:lvl7pPr>
            <a:lvl8pPr marL="3429000" indent="-228600" eaLnBrk="0" fontAlgn="base" hangingPunct="0">
              <a:spcBef>
                <a:spcPct val="0"/>
              </a:spcBef>
              <a:spcAft>
                <a:spcPct val="0"/>
              </a:spcAft>
              <a:defRPr sz="2600">
                <a:solidFill>
                  <a:schemeClr val="tx1"/>
                </a:solidFill>
                <a:latin typeface="Arial" charset="0"/>
                <a:ea typeface="ＭＳ Ｐゴシック" charset="0"/>
              </a:defRPr>
            </a:lvl8pPr>
            <a:lvl9pPr marL="3886200" indent="-228600"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spcBef>
                <a:spcPts val="735"/>
              </a:spcBef>
              <a:buFont typeface="Arial" charset="0"/>
              <a:buChar char="•"/>
            </a:pPr>
            <a:r>
              <a:rPr lang="en-US" sz="1200" dirty="0">
                <a:solidFill>
                  <a:srgbClr val="FFFFFF"/>
                </a:solidFill>
              </a:rPr>
              <a:t>Rapid deployment of large scale data warehouses</a:t>
            </a:r>
          </a:p>
          <a:p>
            <a:pPr eaLnBrk="1" hangingPunct="1">
              <a:spcBef>
                <a:spcPts val="735"/>
              </a:spcBef>
              <a:buFont typeface="Arial" charset="0"/>
              <a:buChar char="•"/>
            </a:pPr>
            <a:r>
              <a:rPr lang="en-US" sz="1200" dirty="0">
                <a:solidFill>
                  <a:srgbClr val="FFFFFF"/>
                </a:solidFill>
              </a:rPr>
              <a:t>Enables scaling of both volume and processing speed</a:t>
            </a:r>
          </a:p>
          <a:p>
            <a:pPr eaLnBrk="1" hangingPunct="1">
              <a:spcBef>
                <a:spcPts val="735"/>
              </a:spcBef>
              <a:buFont typeface="Arial" charset="0"/>
              <a:buChar char="•"/>
            </a:pPr>
            <a:r>
              <a:rPr lang="en-US" sz="1200" dirty="0">
                <a:solidFill>
                  <a:srgbClr val="FFFFFF"/>
                </a:solidFill>
              </a:rPr>
              <a:t>Unified architecture that enables hybrid data processing, on-premise &amp; in the cloud</a:t>
            </a:r>
          </a:p>
          <a:p>
            <a:pPr eaLnBrk="1" hangingPunct="1">
              <a:spcBef>
                <a:spcPts val="735"/>
              </a:spcBef>
              <a:buFont typeface="Arial" charset="0"/>
              <a:buChar char="•"/>
            </a:pPr>
            <a:r>
              <a:rPr lang="en-US" sz="1200" dirty="0">
                <a:solidFill>
                  <a:srgbClr val="FFFFFF"/>
                </a:solidFill>
              </a:rPr>
              <a:t>In-database analytic capabilities for the best analytic performance</a:t>
            </a:r>
          </a:p>
        </p:txBody>
      </p:sp>
    </p:spTree>
    <p:extLst>
      <p:ext uri="{BB962C8B-B14F-4D97-AF65-F5344CB8AC3E}">
        <p14:creationId xmlns:p14="http://schemas.microsoft.com/office/powerpoint/2010/main" val="150954548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IBM Bluemix</a:t>
            </a:r>
            <a:endParaRPr lang="en-US" dirty="0"/>
          </a:p>
        </p:txBody>
      </p:sp>
      <p:sp>
        <p:nvSpPr>
          <p:cNvPr id="3" name="Datumsplatzhalter 2"/>
          <p:cNvSpPr>
            <a:spLocks noGrp="1"/>
          </p:cNvSpPr>
          <p:nvPr>
            <p:ph type="dt" sz="half" idx="10"/>
          </p:nvPr>
        </p:nvSpPr>
        <p:spPr/>
        <p:txBody>
          <a:bodyPr/>
          <a:lstStyle/>
          <a:p>
            <a:fld id="{BC8E6AB9-BB1F-4F1D-8E8E-8C909A682504}"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IBM BD&amp;A powered by Open Source</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14</a:t>
            </a:fld>
            <a:endParaRPr lang="de-DE" dirty="0"/>
          </a:p>
        </p:txBody>
      </p:sp>
      <p:sp>
        <p:nvSpPr>
          <p:cNvPr id="7" name="Inhaltsplatzhalter 6"/>
          <p:cNvSpPr>
            <a:spLocks noGrp="1"/>
          </p:cNvSpPr>
          <p:nvPr>
            <p:ph sz="half" idx="1"/>
          </p:nvPr>
        </p:nvSpPr>
        <p:spPr>
          <a:xfrm>
            <a:off x="268287" y="1184137"/>
            <a:ext cx="8542338" cy="558365"/>
          </a:xfrm>
        </p:spPr>
        <p:txBody>
          <a:bodyPr>
            <a:normAutofit/>
          </a:bodyPr>
          <a:lstStyle/>
          <a:p>
            <a:pPr marL="0" indent="0" algn="ctr">
              <a:buNone/>
            </a:pPr>
            <a:r>
              <a:rPr lang="en-US" sz="1400" dirty="0">
                <a:cs typeface="Arial" panose="020B0604020202020204" pitchFamily="34" charset="0"/>
              </a:rPr>
              <a:t>By dramatically increasing the speed at which new apps can be prototyped and deployed, and by which new services and features can be added, Bluemix can be central to any organization’s innovation strategy </a:t>
            </a:r>
          </a:p>
          <a:p>
            <a:pPr algn="ctr"/>
            <a:endParaRPr lang="en-US" sz="1400" dirty="0"/>
          </a:p>
        </p:txBody>
      </p:sp>
      <p:pic>
        <p:nvPicPr>
          <p:cNvPr id="8"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9255" y="1791175"/>
            <a:ext cx="2720578"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6"/>
          <p:cNvSpPr>
            <a:spLocks noChangeArrowheads="1"/>
          </p:cNvSpPr>
          <p:nvPr/>
        </p:nvSpPr>
        <p:spPr bwMode="auto">
          <a:xfrm>
            <a:off x="6121499" y="1776959"/>
            <a:ext cx="1745456" cy="1932385"/>
          </a:xfrm>
          <a:prstGeom prst="rect">
            <a:avLst/>
          </a:prstGeom>
          <a:solidFill>
            <a:srgbClr val="C0C0C0">
              <a:alpha val="18823"/>
            </a:srgbClr>
          </a:solidFill>
          <a:ln w="9525">
            <a:solidFill>
              <a:srgbClr val="C0C0C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sz="1350">
              <a:cs typeface="Arial" panose="020B0604020202020204" pitchFamily="34" charset="0"/>
            </a:endParaRPr>
          </a:p>
        </p:txBody>
      </p:sp>
      <p:sp>
        <p:nvSpPr>
          <p:cNvPr id="10" name="TextBox 13"/>
          <p:cNvSpPr txBox="1">
            <a:spLocks noChangeArrowheads="1"/>
          </p:cNvSpPr>
          <p:nvPr/>
        </p:nvSpPr>
        <p:spPr bwMode="auto">
          <a:xfrm>
            <a:off x="6139358" y="2218681"/>
            <a:ext cx="1716881" cy="154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2100" indent="-1778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r>
              <a:rPr lang="en-US" sz="1050">
                <a:cs typeface="Arial" panose="020B0604020202020204" pitchFamily="34" charset="0"/>
              </a:rPr>
              <a:t>DevOps</a:t>
            </a:r>
          </a:p>
          <a:p>
            <a:pPr eaLnBrk="1" hangingPunct="1">
              <a:buFontTx/>
              <a:buChar char="•"/>
            </a:pPr>
            <a:r>
              <a:rPr lang="en-US" sz="1050">
                <a:cs typeface="Arial" panose="020B0604020202020204" pitchFamily="34" charset="0"/>
              </a:rPr>
              <a:t>Big Data</a:t>
            </a:r>
          </a:p>
          <a:p>
            <a:pPr eaLnBrk="1" hangingPunct="1">
              <a:buFontTx/>
              <a:buChar char="•"/>
            </a:pPr>
            <a:r>
              <a:rPr lang="en-US" sz="1050">
                <a:cs typeface="Arial" panose="020B0604020202020204" pitchFamily="34" charset="0"/>
              </a:rPr>
              <a:t>Mobile</a:t>
            </a:r>
          </a:p>
          <a:p>
            <a:pPr eaLnBrk="1" hangingPunct="1">
              <a:buFontTx/>
              <a:buChar char="•"/>
            </a:pPr>
            <a:r>
              <a:rPr lang="en-US" sz="1050">
                <a:cs typeface="Arial" panose="020B0604020202020204" pitchFamily="34" charset="0"/>
              </a:rPr>
              <a:t>Cloud Integration </a:t>
            </a:r>
          </a:p>
          <a:p>
            <a:pPr eaLnBrk="1" hangingPunct="1">
              <a:buFontTx/>
              <a:buChar char="•"/>
            </a:pPr>
            <a:r>
              <a:rPr lang="en-US" sz="1050">
                <a:cs typeface="Arial" panose="020B0604020202020204" pitchFamily="34" charset="0"/>
              </a:rPr>
              <a:t>Security </a:t>
            </a:r>
          </a:p>
          <a:p>
            <a:pPr eaLnBrk="1" hangingPunct="1">
              <a:buFontTx/>
              <a:buChar char="•"/>
            </a:pPr>
            <a:r>
              <a:rPr lang="en-US" sz="1050">
                <a:cs typeface="Arial" panose="020B0604020202020204" pitchFamily="34" charset="0"/>
              </a:rPr>
              <a:t>Internet of Things</a:t>
            </a:r>
          </a:p>
          <a:p>
            <a:pPr eaLnBrk="1" hangingPunct="1">
              <a:buFontTx/>
              <a:buChar char="•"/>
            </a:pPr>
            <a:r>
              <a:rPr lang="en-US" sz="1050">
                <a:cs typeface="Arial" panose="020B0604020202020204" pitchFamily="34" charset="0"/>
              </a:rPr>
              <a:t>Business Analytics</a:t>
            </a:r>
          </a:p>
          <a:p>
            <a:pPr eaLnBrk="1" hangingPunct="1">
              <a:buFontTx/>
              <a:buChar char="•"/>
            </a:pPr>
            <a:r>
              <a:rPr lang="en-US" sz="1050">
                <a:cs typeface="Arial" panose="020B0604020202020204" pitchFamily="34" charset="0"/>
              </a:rPr>
              <a:t>Database</a:t>
            </a:r>
          </a:p>
          <a:p>
            <a:pPr eaLnBrk="1" hangingPunct="1">
              <a:buFontTx/>
              <a:buChar char="•"/>
            </a:pPr>
            <a:r>
              <a:rPr lang="en-US" sz="1050">
                <a:cs typeface="Arial" panose="020B0604020202020204" pitchFamily="34" charset="0"/>
              </a:rPr>
              <a:t>Web and application</a:t>
            </a:r>
          </a:p>
        </p:txBody>
      </p:sp>
      <p:sp>
        <p:nvSpPr>
          <p:cNvPr id="11" name="Rectangle 20"/>
          <p:cNvSpPr>
            <a:spLocks noChangeArrowheads="1"/>
          </p:cNvSpPr>
          <p:nvPr/>
        </p:nvSpPr>
        <p:spPr bwMode="auto">
          <a:xfrm>
            <a:off x="6176267" y="1793628"/>
            <a:ext cx="167163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1350" b="1">
                <a:cs typeface="Arial" panose="020B0604020202020204" pitchFamily="34" charset="0"/>
              </a:rPr>
              <a:t>Bluemix services include:</a:t>
            </a:r>
          </a:p>
        </p:txBody>
      </p:sp>
      <p:sp>
        <p:nvSpPr>
          <p:cNvPr id="12" name="Rectangle 16"/>
          <p:cNvSpPr>
            <a:spLocks noChangeArrowheads="1"/>
          </p:cNvSpPr>
          <p:nvPr/>
        </p:nvSpPr>
        <p:spPr bwMode="auto">
          <a:xfrm>
            <a:off x="1464965" y="1776959"/>
            <a:ext cx="1745456" cy="1932385"/>
          </a:xfrm>
          <a:prstGeom prst="rect">
            <a:avLst/>
          </a:prstGeom>
          <a:solidFill>
            <a:srgbClr val="C0C0C0">
              <a:alpha val="18823"/>
            </a:srgbClr>
          </a:solidFill>
          <a:ln w="9525">
            <a:solidFill>
              <a:srgbClr val="C0C0C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sz="1350">
              <a:cs typeface="Arial" panose="020B0604020202020204" pitchFamily="34" charset="0"/>
            </a:endParaRPr>
          </a:p>
        </p:txBody>
      </p:sp>
      <p:sp>
        <p:nvSpPr>
          <p:cNvPr id="13" name="TextBox 13"/>
          <p:cNvSpPr txBox="1">
            <a:spLocks noChangeArrowheads="1"/>
          </p:cNvSpPr>
          <p:nvPr/>
        </p:nvSpPr>
        <p:spPr bwMode="auto">
          <a:xfrm>
            <a:off x="1416149" y="2104381"/>
            <a:ext cx="1716881" cy="154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2100" indent="-1778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r>
              <a:rPr lang="en-US" sz="1050" dirty="0">
                <a:cs typeface="Arial" panose="020B0604020202020204" pitchFamily="34" charset="0"/>
              </a:rPr>
              <a:t>Run apps in any language</a:t>
            </a:r>
          </a:p>
          <a:p>
            <a:pPr eaLnBrk="1" hangingPunct="1">
              <a:buFontTx/>
              <a:buChar char="•"/>
            </a:pPr>
            <a:r>
              <a:rPr lang="en-US" sz="1050" dirty="0">
                <a:cs typeface="Arial" panose="020B0604020202020204" pitchFamily="34" charset="0"/>
              </a:rPr>
              <a:t>Built on open standards</a:t>
            </a:r>
          </a:p>
          <a:p>
            <a:pPr eaLnBrk="1" hangingPunct="1">
              <a:buFontTx/>
              <a:buChar char="•"/>
            </a:pPr>
            <a:r>
              <a:rPr lang="en-US" sz="1050" dirty="0">
                <a:cs typeface="Arial" panose="020B0604020202020204" pitchFamily="34" charset="0"/>
              </a:rPr>
              <a:t>Integration services to systems of record</a:t>
            </a:r>
          </a:p>
          <a:p>
            <a:pPr eaLnBrk="1" hangingPunct="1">
              <a:buFontTx/>
              <a:buChar char="•"/>
            </a:pPr>
            <a:r>
              <a:rPr lang="en-US" sz="1050" dirty="0">
                <a:cs typeface="Arial" panose="020B0604020202020204" pitchFamily="34" charset="0"/>
              </a:rPr>
              <a:t>Designed for mobile</a:t>
            </a:r>
          </a:p>
          <a:p>
            <a:pPr eaLnBrk="1" hangingPunct="1">
              <a:buFontTx/>
              <a:buChar char="•"/>
            </a:pPr>
            <a:r>
              <a:rPr lang="en-US" sz="1050" dirty="0">
                <a:cs typeface="Arial" panose="020B0604020202020204" pitchFamily="34" charset="0"/>
              </a:rPr>
              <a:t>Provides </a:t>
            </a:r>
            <a:r>
              <a:rPr lang="en-US" sz="1050" dirty="0" err="1">
                <a:cs typeface="Arial" panose="020B0604020202020204" pitchFamily="34" charset="0"/>
              </a:rPr>
              <a:t>DevOps</a:t>
            </a:r>
            <a:r>
              <a:rPr lang="en-US" sz="1050" dirty="0">
                <a:cs typeface="Arial" panose="020B0604020202020204" pitchFamily="34" charset="0"/>
              </a:rPr>
              <a:t> services</a:t>
            </a:r>
          </a:p>
        </p:txBody>
      </p:sp>
      <p:sp>
        <p:nvSpPr>
          <p:cNvPr id="14" name="Rectangle 20"/>
          <p:cNvSpPr>
            <a:spLocks noChangeArrowheads="1"/>
          </p:cNvSpPr>
          <p:nvPr/>
        </p:nvSpPr>
        <p:spPr bwMode="auto">
          <a:xfrm>
            <a:off x="1510208" y="1812677"/>
            <a:ext cx="167163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1350" b="1">
                <a:cs typeface="Arial" panose="020B0604020202020204" pitchFamily="34" charset="0"/>
              </a:rPr>
              <a:t>About Bluemix</a:t>
            </a:r>
          </a:p>
        </p:txBody>
      </p:sp>
      <p:pic>
        <p:nvPicPr>
          <p:cNvPr id="15"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9026" y="1876972"/>
            <a:ext cx="2338388" cy="133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descr="cloudfoundry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87308" y="3968253"/>
            <a:ext cx="6953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7"/>
          <p:cNvSpPr txBox="1">
            <a:spLocks noChangeArrowheads="1"/>
          </p:cNvSpPr>
          <p:nvPr/>
        </p:nvSpPr>
        <p:spPr bwMode="auto">
          <a:xfrm>
            <a:off x="5940961" y="3990874"/>
            <a:ext cx="27434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1500" b="1" dirty="0">
                <a:cs typeface="Arial" panose="020B0604020202020204" pitchFamily="34" charset="0"/>
              </a:rPr>
              <a:t>Code with confidence</a:t>
            </a:r>
          </a:p>
          <a:p>
            <a:pPr eaLnBrk="1" hangingPunct="1"/>
            <a:r>
              <a:rPr lang="en-US" sz="1050" dirty="0">
                <a:cs typeface="Arial" panose="020B0604020202020204" pitchFamily="34" charset="0"/>
              </a:rPr>
              <a:t>knowing IBM’s cloud platform is built on a foundation of </a:t>
            </a:r>
            <a:r>
              <a:rPr lang="en-US" sz="1050" b="1" dirty="0">
                <a:cs typeface="Arial" panose="020B0604020202020204" pitchFamily="34" charset="0"/>
              </a:rPr>
              <a:t>open standards</a:t>
            </a:r>
            <a:r>
              <a:rPr lang="en-US" sz="1050" dirty="0">
                <a:cs typeface="Arial" panose="020B0604020202020204" pitchFamily="34" charset="0"/>
              </a:rPr>
              <a:t>.</a:t>
            </a:r>
          </a:p>
        </p:txBody>
      </p:sp>
      <p:pic>
        <p:nvPicPr>
          <p:cNvPr id="18"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4846" y="4080057"/>
            <a:ext cx="358379"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8"/>
          <p:cNvSpPr txBox="1">
            <a:spLocks noChangeArrowheads="1"/>
          </p:cNvSpPr>
          <p:nvPr/>
        </p:nvSpPr>
        <p:spPr bwMode="auto">
          <a:xfrm>
            <a:off x="1257044" y="3913343"/>
            <a:ext cx="31809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1500" b="1" dirty="0">
                <a:cs typeface="Arial" panose="020B0604020202020204" pitchFamily="34" charset="0"/>
              </a:rPr>
              <a:t>Deploy and scale </a:t>
            </a:r>
          </a:p>
          <a:p>
            <a:pPr eaLnBrk="1" hangingPunct="1"/>
            <a:r>
              <a:rPr lang="en-US" sz="1050" dirty="0">
                <a:cs typeface="Arial" panose="020B0604020202020204" pitchFamily="34" charset="0"/>
              </a:rPr>
              <a:t>new applications and services with infrastructure services from</a:t>
            </a:r>
            <a:r>
              <a:rPr lang="en-US" sz="1050" b="1" dirty="0">
                <a:cs typeface="Arial" panose="020B0604020202020204" pitchFamily="34" charset="0"/>
              </a:rPr>
              <a:t> IBM </a:t>
            </a:r>
            <a:r>
              <a:rPr lang="en-US" sz="1050" b="1" dirty="0" err="1">
                <a:cs typeface="Arial" panose="020B0604020202020204" pitchFamily="34" charset="0"/>
              </a:rPr>
              <a:t>SoftLayer</a:t>
            </a:r>
            <a:r>
              <a:rPr lang="en-US" sz="1050" b="1" dirty="0">
                <a:cs typeface="Arial" panose="020B0604020202020204" pitchFamily="34" charset="0"/>
              </a:rPr>
              <a:t>.</a:t>
            </a:r>
            <a:endParaRPr lang="en-US" sz="1050" dirty="0">
              <a:cs typeface="Arial" panose="020B0604020202020204" pitchFamily="34" charset="0"/>
            </a:endParaRPr>
          </a:p>
        </p:txBody>
      </p:sp>
    </p:spTree>
    <p:extLst>
      <p:ext uri="{BB962C8B-B14F-4D97-AF65-F5344CB8AC3E}">
        <p14:creationId xmlns:p14="http://schemas.microsoft.com/office/powerpoint/2010/main" val="30504772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a:xfrm>
            <a:off x="685800" y="1621754"/>
            <a:ext cx="7772400" cy="1207618"/>
          </a:xfrm>
        </p:spPr>
        <p:txBody>
          <a:bodyPr>
            <a:normAutofit/>
          </a:bodyPr>
          <a:lstStyle/>
          <a:p>
            <a:r>
              <a:rPr lang="en-US" sz="3600" dirty="0" smtClean="0">
                <a:solidFill>
                  <a:srgbClr val="18A238"/>
                </a:solidFill>
                <a:latin typeface="Lubalin Demi for IBM"/>
              </a:rPr>
              <a:t>Demo</a:t>
            </a:r>
            <a:endParaRPr lang="en-US" dirty="0">
              <a:solidFill>
                <a:srgbClr val="18A238"/>
              </a:solidFill>
              <a:latin typeface="Lubalin Demi for IBM"/>
            </a:endParaRPr>
          </a:p>
        </p:txBody>
      </p:sp>
    </p:spTree>
    <p:extLst>
      <p:ext uri="{BB962C8B-B14F-4D97-AF65-F5344CB8AC3E}">
        <p14:creationId xmlns:p14="http://schemas.microsoft.com/office/powerpoint/2010/main" val="32227372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a:xfrm>
            <a:off x="685800" y="1621754"/>
            <a:ext cx="7772400" cy="1207618"/>
          </a:xfrm>
        </p:spPr>
        <p:txBody>
          <a:bodyPr>
            <a:normAutofit/>
          </a:bodyPr>
          <a:lstStyle/>
          <a:p>
            <a:r>
              <a:rPr lang="en-US" sz="3600" dirty="0" smtClean="0">
                <a:solidFill>
                  <a:srgbClr val="18A238"/>
                </a:solidFill>
                <a:latin typeface="Lubalin Demi for IBM"/>
              </a:rPr>
              <a:t>Demo</a:t>
            </a:r>
            <a:br>
              <a:rPr lang="en-US" sz="3600" dirty="0" smtClean="0">
                <a:solidFill>
                  <a:srgbClr val="18A238"/>
                </a:solidFill>
                <a:latin typeface="Lubalin Demi for IBM"/>
              </a:rPr>
            </a:br>
            <a:r>
              <a:rPr lang="en-US" sz="2800" dirty="0" smtClean="0">
                <a:solidFill>
                  <a:srgbClr val="18A238"/>
                </a:solidFill>
                <a:latin typeface="Lubalin Demi for IBM"/>
              </a:rPr>
              <a:t>(Backup Slides)</a:t>
            </a:r>
            <a:endParaRPr lang="en-US" dirty="0">
              <a:solidFill>
                <a:srgbClr val="18A238"/>
              </a:solidFill>
              <a:latin typeface="Lubalin Demi for IBM"/>
            </a:endParaRPr>
          </a:p>
        </p:txBody>
      </p:sp>
    </p:spTree>
    <p:extLst>
      <p:ext uri="{BB962C8B-B14F-4D97-AF65-F5344CB8AC3E}">
        <p14:creationId xmlns:p14="http://schemas.microsoft.com/office/powerpoint/2010/main" val="384338987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17</a:t>
            </a:fld>
            <a:endParaRPr lang="de-DE" dirty="0"/>
          </a:p>
        </p:txBody>
      </p:sp>
      <p:pic>
        <p:nvPicPr>
          <p:cNvPr id="7" name="Inhaltsplatzhalt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17974" y="728919"/>
            <a:ext cx="7508053" cy="3959231"/>
          </a:xfrm>
        </p:spPr>
      </p:pic>
      <p:sp>
        <p:nvSpPr>
          <p:cNvPr id="10" name="Rechteck 9"/>
          <p:cNvSpPr/>
          <p:nvPr/>
        </p:nvSpPr>
        <p:spPr>
          <a:xfrm>
            <a:off x="2173497" y="3011297"/>
            <a:ext cx="4313479" cy="282458"/>
          </a:xfrm>
          <a:prstGeom prst="rect">
            <a:avLst/>
          </a:prstGeom>
          <a:solidFill>
            <a:srgbClr val="18A238">
              <a:alpha val="3019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715367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18</a:t>
            </a:fld>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065" y="678150"/>
            <a:ext cx="2552664" cy="4090413"/>
          </a:xfrm>
          <a:prstGeom prst="rect">
            <a:avLst/>
          </a:prstGeom>
        </p:spPr>
      </p:pic>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2010" y="927171"/>
            <a:ext cx="4318918" cy="3592371"/>
          </a:xfrm>
          <a:prstGeom prst="rect">
            <a:avLst/>
          </a:prstGeom>
        </p:spPr>
      </p:pic>
    </p:spTree>
    <p:extLst>
      <p:ext uri="{BB962C8B-B14F-4D97-AF65-F5344CB8AC3E}">
        <p14:creationId xmlns:p14="http://schemas.microsoft.com/office/powerpoint/2010/main" val="334751860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19</a:t>
            </a:fld>
            <a:endParaRPr lang="de-DE" dirty="0"/>
          </a:p>
        </p:txBody>
      </p:sp>
      <p:pic>
        <p:nvPicPr>
          <p:cNvPr id="7" name="Inhaltsplatzhalt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45425" y="657108"/>
            <a:ext cx="7253150" cy="4025921"/>
          </a:xfrm>
        </p:spPr>
      </p:pic>
    </p:spTree>
    <p:extLst>
      <p:ext uri="{BB962C8B-B14F-4D97-AF65-F5344CB8AC3E}">
        <p14:creationId xmlns:p14="http://schemas.microsoft.com/office/powerpoint/2010/main" val="341620899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a:xfrm>
            <a:off x="685800" y="1621754"/>
            <a:ext cx="7772400" cy="1207618"/>
          </a:xfrm>
        </p:spPr>
        <p:txBody>
          <a:bodyPr>
            <a:normAutofit fontScale="90000"/>
          </a:bodyPr>
          <a:lstStyle/>
          <a:p>
            <a:r>
              <a:rPr lang="en-US" sz="3600" dirty="0" smtClean="0">
                <a:solidFill>
                  <a:srgbClr val="18A238"/>
                </a:solidFill>
                <a:latin typeface="Lubalin Demi for IBM"/>
              </a:rPr>
              <a:t>Introduction: </a:t>
            </a:r>
            <a:r>
              <a:rPr lang="en-US" dirty="0" smtClean="0">
                <a:solidFill>
                  <a:srgbClr val="18A238"/>
                </a:solidFill>
                <a:latin typeface="Lubalin Demi for IBM"/>
              </a:rPr>
              <a:t/>
            </a:r>
            <a:br>
              <a:rPr lang="en-US" dirty="0" smtClean="0">
                <a:solidFill>
                  <a:srgbClr val="18A238"/>
                </a:solidFill>
                <a:latin typeface="Lubalin Demi for IBM"/>
              </a:rPr>
            </a:br>
            <a:r>
              <a:rPr lang="en-US" dirty="0" smtClean="0">
                <a:solidFill>
                  <a:srgbClr val="18A238"/>
                </a:solidFill>
                <a:latin typeface="Lubalin Demi for IBM"/>
              </a:rPr>
              <a:t>Telematics data from NYC Taxi</a:t>
            </a:r>
            <a:endParaRPr lang="en-US" dirty="0">
              <a:solidFill>
                <a:srgbClr val="18A238"/>
              </a:solidFill>
              <a:latin typeface="Lubalin Demi for IBM"/>
            </a:endParaRPr>
          </a:p>
        </p:txBody>
      </p:sp>
    </p:spTree>
    <p:extLst>
      <p:ext uri="{BB962C8B-B14F-4D97-AF65-F5344CB8AC3E}">
        <p14:creationId xmlns:p14="http://schemas.microsoft.com/office/powerpoint/2010/main" val="358850853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20</a:t>
            </a:fld>
            <a:endParaRPr lang="de-DE" dirty="0"/>
          </a:p>
        </p:txBody>
      </p:sp>
      <p:pic>
        <p:nvPicPr>
          <p:cNvPr id="7" name="Inhaltsplatzhalt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70203" y="705752"/>
            <a:ext cx="6003595" cy="3875948"/>
          </a:xfrm>
        </p:spPr>
      </p:pic>
    </p:spTree>
    <p:extLst>
      <p:ext uri="{BB962C8B-B14F-4D97-AF65-F5344CB8AC3E}">
        <p14:creationId xmlns:p14="http://schemas.microsoft.com/office/powerpoint/2010/main" val="102660186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21</a:t>
            </a:fld>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370" y="517043"/>
            <a:ext cx="7659260" cy="4189283"/>
          </a:xfrm>
          <a:prstGeom prst="rect">
            <a:avLst/>
          </a:prstGeom>
        </p:spPr>
      </p:pic>
    </p:spTree>
    <p:extLst>
      <p:ext uri="{BB962C8B-B14F-4D97-AF65-F5344CB8AC3E}">
        <p14:creationId xmlns:p14="http://schemas.microsoft.com/office/powerpoint/2010/main" val="221648068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22</a:t>
            </a:fld>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737" y="659736"/>
            <a:ext cx="3268984" cy="4038531"/>
          </a:xfrm>
          <a:prstGeom prst="rect">
            <a:avLst/>
          </a:prstGeom>
        </p:spPr>
      </p:pic>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33741"/>
            <a:ext cx="3907002" cy="3490520"/>
          </a:xfrm>
          <a:prstGeom prst="rect">
            <a:avLst/>
          </a:prstGeom>
        </p:spPr>
      </p:pic>
    </p:spTree>
    <p:extLst>
      <p:ext uri="{BB962C8B-B14F-4D97-AF65-F5344CB8AC3E}">
        <p14:creationId xmlns:p14="http://schemas.microsoft.com/office/powerpoint/2010/main" val="23558632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23</a:t>
            </a:fld>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620" y="641516"/>
            <a:ext cx="2839063" cy="4052788"/>
          </a:xfrm>
          <a:prstGeom prst="rect">
            <a:avLst/>
          </a:prstGeom>
        </p:spPr>
      </p:pic>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642" y="732477"/>
            <a:ext cx="3056221" cy="3844923"/>
          </a:xfrm>
          <a:prstGeom prst="rect">
            <a:avLst/>
          </a:prstGeom>
        </p:spPr>
      </p:pic>
    </p:spTree>
    <p:extLst>
      <p:ext uri="{BB962C8B-B14F-4D97-AF65-F5344CB8AC3E}">
        <p14:creationId xmlns:p14="http://schemas.microsoft.com/office/powerpoint/2010/main" val="378421435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24</a:t>
            </a:fld>
            <a:endParaRPr lang="de-DE" dirty="0"/>
          </a:p>
        </p:txBody>
      </p:sp>
      <p:pic>
        <p:nvPicPr>
          <p:cNvPr id="7" name="Inhaltsplatzhalt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9276" y="698965"/>
            <a:ext cx="8425448" cy="3849223"/>
          </a:xfrm>
        </p:spPr>
      </p:pic>
    </p:spTree>
    <p:extLst>
      <p:ext uri="{BB962C8B-B14F-4D97-AF65-F5344CB8AC3E}">
        <p14:creationId xmlns:p14="http://schemas.microsoft.com/office/powerpoint/2010/main" val="428123466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25</a:t>
            </a:fld>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326" y="971849"/>
            <a:ext cx="2900096" cy="3601946"/>
          </a:xfrm>
          <a:prstGeom prst="rect">
            <a:avLst/>
          </a:prstGeom>
        </p:spPr>
      </p:pic>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441" y="1187284"/>
            <a:ext cx="4826184" cy="2783293"/>
          </a:xfrm>
          <a:prstGeom prst="rect">
            <a:avLst/>
          </a:prstGeom>
        </p:spPr>
      </p:pic>
    </p:spTree>
    <p:extLst>
      <p:ext uri="{BB962C8B-B14F-4D97-AF65-F5344CB8AC3E}">
        <p14:creationId xmlns:p14="http://schemas.microsoft.com/office/powerpoint/2010/main" val="130469883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26</a:t>
            </a:fld>
            <a:endParaRPr lang="de-DE" dirty="0"/>
          </a:p>
        </p:txBody>
      </p:sp>
      <p:pic>
        <p:nvPicPr>
          <p:cNvPr id="7" name="Inhaltsplatzhalt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13835" y="651091"/>
            <a:ext cx="5116331" cy="3897097"/>
          </a:xfrm>
        </p:spPr>
      </p:pic>
    </p:spTree>
    <p:extLst>
      <p:ext uri="{BB962C8B-B14F-4D97-AF65-F5344CB8AC3E}">
        <p14:creationId xmlns:p14="http://schemas.microsoft.com/office/powerpoint/2010/main" val="331742674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27</a:t>
            </a:fld>
            <a:endParaRPr lang="de-DE" dirty="0"/>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328" y="1158645"/>
            <a:ext cx="2893438" cy="2831169"/>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838" y="1316718"/>
            <a:ext cx="2628646" cy="2605985"/>
          </a:xfrm>
          <a:prstGeom prst="rect">
            <a:avLst/>
          </a:prstGeom>
        </p:spPr>
      </p:pic>
      <p:pic>
        <p:nvPicPr>
          <p:cNvPr id="10" name="Grafik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194" y="1316718"/>
            <a:ext cx="2537150" cy="2515024"/>
          </a:xfrm>
          <a:prstGeom prst="rect">
            <a:avLst/>
          </a:prstGeom>
        </p:spPr>
      </p:pic>
    </p:spTree>
    <p:extLst>
      <p:ext uri="{BB962C8B-B14F-4D97-AF65-F5344CB8AC3E}">
        <p14:creationId xmlns:p14="http://schemas.microsoft.com/office/powerpoint/2010/main" val="395810838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28</a:t>
            </a:fld>
            <a:endParaRPr lang="de-DE" dirty="0"/>
          </a:p>
        </p:txBody>
      </p:sp>
      <p:pic>
        <p:nvPicPr>
          <p:cNvPr id="7" name="Inhaltsplatzhalt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83409" y="666683"/>
            <a:ext cx="8177182" cy="3876591"/>
          </a:xfrm>
        </p:spPr>
      </p:pic>
    </p:spTree>
    <p:extLst>
      <p:ext uri="{BB962C8B-B14F-4D97-AF65-F5344CB8AC3E}">
        <p14:creationId xmlns:p14="http://schemas.microsoft.com/office/powerpoint/2010/main" val="133469368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29</a:t>
            </a:fld>
            <a:endParaRPr lang="de-DE" dirty="0"/>
          </a:p>
        </p:txBody>
      </p:sp>
      <p:pic>
        <p:nvPicPr>
          <p:cNvPr id="7" name="Inhaltsplatzhalt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52699" y="682976"/>
            <a:ext cx="2927018" cy="3797013"/>
          </a:xfrm>
        </p:spPr>
      </p:pic>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5010" y="973414"/>
            <a:ext cx="3931927" cy="3254008"/>
          </a:xfrm>
          <a:prstGeom prst="rect">
            <a:avLst/>
          </a:prstGeom>
        </p:spPr>
      </p:pic>
    </p:spTree>
    <p:extLst>
      <p:ext uri="{BB962C8B-B14F-4D97-AF65-F5344CB8AC3E}">
        <p14:creationId xmlns:p14="http://schemas.microsoft.com/office/powerpoint/2010/main" val="117668440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smtClean="0"/>
              <a:t>What Data is it?</a:t>
            </a:r>
            <a:endParaRPr lang="en-US" dirty="0"/>
          </a:p>
        </p:txBody>
      </p:sp>
      <p:sp>
        <p:nvSpPr>
          <p:cNvPr id="9" name="Inhaltsplatzhalter 8"/>
          <p:cNvSpPr>
            <a:spLocks noGrp="1"/>
          </p:cNvSpPr>
          <p:nvPr>
            <p:ph sz="half" idx="1"/>
          </p:nvPr>
        </p:nvSpPr>
        <p:spPr>
          <a:xfrm>
            <a:off x="268286" y="1288264"/>
            <a:ext cx="8583679" cy="3168838"/>
          </a:xfrm>
        </p:spPr>
        <p:txBody>
          <a:bodyPr>
            <a:normAutofit/>
          </a:bodyPr>
          <a:lstStyle/>
          <a:p>
            <a:r>
              <a:rPr lang="en-US" dirty="0" smtClean="0"/>
              <a:t>A database </a:t>
            </a:r>
            <a:r>
              <a:rPr lang="en-US" dirty="0"/>
              <a:t>of every cab ride taken in New York City in </a:t>
            </a:r>
            <a:r>
              <a:rPr lang="en-US" dirty="0" smtClean="0"/>
              <a:t>2013</a:t>
            </a:r>
          </a:p>
          <a:p>
            <a:r>
              <a:rPr lang="en-US" dirty="0" smtClean="0"/>
              <a:t>Assembled by </a:t>
            </a:r>
            <a:r>
              <a:rPr lang="en-US" dirty="0"/>
              <a:t>the city’s Taxi and Limousine </a:t>
            </a:r>
            <a:r>
              <a:rPr lang="en-US" dirty="0" smtClean="0"/>
              <a:t>Commission</a:t>
            </a:r>
            <a:endParaRPr lang="en-US" dirty="0"/>
          </a:p>
          <a:p>
            <a:r>
              <a:rPr lang="en-US" dirty="0" smtClean="0"/>
              <a:t>Approximately 173 </a:t>
            </a:r>
            <a:r>
              <a:rPr lang="en-US" dirty="0"/>
              <a:t>million individual </a:t>
            </a:r>
            <a:r>
              <a:rPr lang="en-US" dirty="0" smtClean="0"/>
              <a:t>rides (50GB)</a:t>
            </a:r>
          </a:p>
          <a:p>
            <a:r>
              <a:rPr lang="en-US" dirty="0"/>
              <a:t>I</a:t>
            </a:r>
            <a:r>
              <a:rPr lang="en-US" dirty="0" smtClean="0"/>
              <a:t>nitially released on </a:t>
            </a:r>
            <a:r>
              <a:rPr lang="en-US" dirty="0"/>
              <a:t>March 18 to a New York City data analyst named Chris Whong, who requested the information under New York State’s Freedom of Information Law. </a:t>
            </a:r>
          </a:p>
          <a:p>
            <a:r>
              <a:rPr lang="en-US" dirty="0" smtClean="0"/>
              <a:t>The </a:t>
            </a:r>
            <a:r>
              <a:rPr lang="en-US" dirty="0"/>
              <a:t>database catalogs the times, geographic </a:t>
            </a:r>
            <a:r>
              <a:rPr lang="en-US" dirty="0" smtClean="0"/>
              <a:t>coordinates (pickup, </a:t>
            </a:r>
            <a:r>
              <a:rPr lang="en-US" dirty="0" err="1" smtClean="0"/>
              <a:t>dropoff</a:t>
            </a:r>
            <a:r>
              <a:rPr lang="en-US" dirty="0" smtClean="0"/>
              <a:t>), </a:t>
            </a:r>
            <a:r>
              <a:rPr lang="en-US" dirty="0"/>
              <a:t>fares, </a:t>
            </a:r>
            <a:r>
              <a:rPr lang="en-US" dirty="0" smtClean="0"/>
              <a:t>tips, passengers, ratings, etc. </a:t>
            </a:r>
            <a:r>
              <a:rPr lang="en-US" dirty="0"/>
              <a:t>of </a:t>
            </a:r>
            <a:r>
              <a:rPr lang="en-US" dirty="0" smtClean="0"/>
              <a:t>each ride</a:t>
            </a:r>
          </a:p>
        </p:txBody>
      </p:sp>
      <p:sp>
        <p:nvSpPr>
          <p:cNvPr id="15" name="Datumsplatzhalter 14"/>
          <p:cNvSpPr>
            <a:spLocks noGrp="1"/>
          </p:cNvSpPr>
          <p:nvPr>
            <p:ph type="dt" sz="half" idx="10"/>
          </p:nvPr>
        </p:nvSpPr>
        <p:spPr/>
        <p:txBody>
          <a:bodyPr/>
          <a:lstStyle/>
          <a:p>
            <a:fld id="{C148B9AF-326E-4D57-A10F-E8A2CB805FDE}" type="datetime1">
              <a:rPr lang="de-DE" smtClean="0"/>
              <a:t>29.02.16</a:t>
            </a:fld>
            <a:endParaRPr lang="de-DE" dirty="0"/>
          </a:p>
        </p:txBody>
      </p:sp>
      <p:sp>
        <p:nvSpPr>
          <p:cNvPr id="16" name="Fußzeilenplatzhalter 15"/>
          <p:cNvSpPr>
            <a:spLocks noGrp="1"/>
          </p:cNvSpPr>
          <p:nvPr>
            <p:ph type="ftr" sz="quarter" idx="11"/>
          </p:nvPr>
        </p:nvSpPr>
        <p:spPr/>
        <p:txBody>
          <a:bodyPr/>
          <a:lstStyle/>
          <a:p>
            <a:r>
              <a:rPr lang="en-US" smtClean="0"/>
              <a:t>Operational and analytical Workloads in the Cloud</a:t>
            </a:r>
            <a:endParaRPr lang="de-DE" dirty="0"/>
          </a:p>
        </p:txBody>
      </p:sp>
      <p:sp>
        <p:nvSpPr>
          <p:cNvPr id="17" name="Foliennummernplatzhalter 16"/>
          <p:cNvSpPr>
            <a:spLocks noGrp="1"/>
          </p:cNvSpPr>
          <p:nvPr>
            <p:ph type="sldNum" sz="quarter" idx="12"/>
          </p:nvPr>
        </p:nvSpPr>
        <p:spPr/>
        <p:txBody>
          <a:bodyPr/>
          <a:lstStyle/>
          <a:p>
            <a:fld id="{02AEAF60-67A9-604D-9005-B1C50CB8058F}" type="slidenum">
              <a:rPr lang="de-DE" smtClean="0"/>
              <a:pPr/>
              <a:t>3</a:t>
            </a:fld>
            <a:endParaRPr lang="de-DE" dirty="0"/>
          </a:p>
        </p:txBody>
      </p:sp>
    </p:spTree>
    <p:extLst>
      <p:ext uri="{BB962C8B-B14F-4D97-AF65-F5344CB8AC3E}">
        <p14:creationId xmlns:p14="http://schemas.microsoft.com/office/powerpoint/2010/main" val="369079180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30</a:t>
            </a:fld>
            <a:endParaRPr lang="de-DE" dirty="0"/>
          </a:p>
        </p:txBody>
      </p:sp>
      <p:pic>
        <p:nvPicPr>
          <p:cNvPr id="7" name="Inhaltsplatzhalt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68533" y="1043662"/>
            <a:ext cx="5452735" cy="3403990"/>
          </a:xfrm>
        </p:spPr>
      </p:pic>
      <p:pic>
        <p:nvPicPr>
          <p:cNvPr id="8" name="Grafik 7"/>
          <p:cNvPicPr>
            <a:picLocks noChangeAspect="1"/>
          </p:cNvPicPr>
          <p:nvPr/>
        </p:nvPicPr>
        <p:blipFill rotWithShape="1">
          <a:blip r:embed="rId3">
            <a:extLst>
              <a:ext uri="{28A0092B-C50C-407E-A947-70E740481C1C}">
                <a14:useLocalDpi xmlns:a14="http://schemas.microsoft.com/office/drawing/2010/main" val="0"/>
              </a:ext>
            </a:extLst>
          </a:blip>
          <a:srcRect r="71973"/>
          <a:stretch/>
        </p:blipFill>
        <p:spPr>
          <a:xfrm>
            <a:off x="6504060" y="1023676"/>
            <a:ext cx="1580020" cy="3443961"/>
          </a:xfrm>
          <a:prstGeom prst="rect">
            <a:avLst/>
          </a:prstGeom>
        </p:spPr>
      </p:pic>
    </p:spTree>
    <p:extLst>
      <p:ext uri="{BB962C8B-B14F-4D97-AF65-F5344CB8AC3E}">
        <p14:creationId xmlns:p14="http://schemas.microsoft.com/office/powerpoint/2010/main" val="74631122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31</a:t>
            </a:fld>
            <a:endParaRPr lang="de-DE" dirty="0"/>
          </a:p>
        </p:txBody>
      </p:sp>
      <p:pic>
        <p:nvPicPr>
          <p:cNvPr id="7" name="Inhaltsplatzhalt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61770" y="1340483"/>
            <a:ext cx="6420460" cy="2547528"/>
          </a:xfrm>
        </p:spPr>
      </p:pic>
    </p:spTree>
    <p:extLst>
      <p:ext uri="{BB962C8B-B14F-4D97-AF65-F5344CB8AC3E}">
        <p14:creationId xmlns:p14="http://schemas.microsoft.com/office/powerpoint/2010/main" val="123901909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32</a:t>
            </a:fld>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45" y="706748"/>
            <a:ext cx="8416310" cy="4083030"/>
          </a:xfrm>
          <a:prstGeom prst="rect">
            <a:avLst/>
          </a:prstGeom>
        </p:spPr>
      </p:pic>
    </p:spTree>
    <p:extLst>
      <p:ext uri="{BB962C8B-B14F-4D97-AF65-F5344CB8AC3E}">
        <p14:creationId xmlns:p14="http://schemas.microsoft.com/office/powerpoint/2010/main" val="419790451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33</a:t>
            </a:fld>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199" y="904546"/>
            <a:ext cx="2694959" cy="3673757"/>
          </a:xfrm>
          <a:prstGeom prst="rect">
            <a:avLst/>
          </a:prstGeom>
        </p:spPr>
      </p:pic>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548" y="851744"/>
            <a:ext cx="2726880" cy="3779360"/>
          </a:xfrm>
          <a:prstGeom prst="rect">
            <a:avLst/>
          </a:prstGeom>
        </p:spPr>
      </p:pic>
    </p:spTree>
    <p:extLst>
      <p:ext uri="{BB962C8B-B14F-4D97-AF65-F5344CB8AC3E}">
        <p14:creationId xmlns:p14="http://schemas.microsoft.com/office/powerpoint/2010/main" val="261651664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34</a:t>
            </a:fld>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512" y="1091535"/>
            <a:ext cx="8366043" cy="3137266"/>
          </a:xfrm>
          <a:prstGeom prst="rect">
            <a:avLst/>
          </a:prstGeom>
        </p:spPr>
      </p:pic>
    </p:spTree>
    <p:extLst>
      <p:ext uri="{BB962C8B-B14F-4D97-AF65-F5344CB8AC3E}">
        <p14:creationId xmlns:p14="http://schemas.microsoft.com/office/powerpoint/2010/main" val="128728614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35</a:t>
            </a:fld>
            <a:endParaRPr lang="de-DE" dirty="0"/>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19" y="582334"/>
            <a:ext cx="8167363" cy="4184929"/>
          </a:xfrm>
          <a:prstGeom prst="rect">
            <a:avLst/>
          </a:prstGeom>
        </p:spPr>
      </p:pic>
    </p:spTree>
    <p:extLst>
      <p:ext uri="{BB962C8B-B14F-4D97-AF65-F5344CB8AC3E}">
        <p14:creationId xmlns:p14="http://schemas.microsoft.com/office/powerpoint/2010/main" val="15666434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36</a:t>
            </a:fld>
            <a:endParaRPr lang="de-DE" dirty="0"/>
          </a:p>
        </p:txBody>
      </p:sp>
      <p:pic>
        <p:nvPicPr>
          <p:cNvPr id="7" name="Inhaltsplatzhalt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70448" y="732477"/>
            <a:ext cx="7603105" cy="3815711"/>
          </a:xfrm>
        </p:spPr>
      </p:pic>
    </p:spTree>
    <p:extLst>
      <p:ext uri="{BB962C8B-B14F-4D97-AF65-F5344CB8AC3E}">
        <p14:creationId xmlns:p14="http://schemas.microsoft.com/office/powerpoint/2010/main" val="47553581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37</a:t>
            </a:fld>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893" y="717090"/>
            <a:ext cx="8148214" cy="4051473"/>
          </a:xfrm>
          <a:prstGeom prst="rect">
            <a:avLst/>
          </a:prstGeom>
        </p:spPr>
      </p:pic>
    </p:spTree>
    <p:extLst>
      <p:ext uri="{BB962C8B-B14F-4D97-AF65-F5344CB8AC3E}">
        <p14:creationId xmlns:p14="http://schemas.microsoft.com/office/powerpoint/2010/main" val="373459589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38</a:t>
            </a:fld>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96" y="555342"/>
            <a:ext cx="8988008" cy="4104044"/>
          </a:xfrm>
          <a:prstGeom prst="rect">
            <a:avLst/>
          </a:prstGeom>
        </p:spPr>
      </p:pic>
    </p:spTree>
    <p:extLst>
      <p:ext uri="{BB962C8B-B14F-4D97-AF65-F5344CB8AC3E}">
        <p14:creationId xmlns:p14="http://schemas.microsoft.com/office/powerpoint/2010/main" val="35033901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39</a:t>
            </a:fld>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697" y="615851"/>
            <a:ext cx="6816607" cy="4020180"/>
          </a:xfrm>
          <a:prstGeom prst="rect">
            <a:avLst/>
          </a:prstGeom>
        </p:spPr>
      </p:pic>
    </p:spTree>
    <p:extLst>
      <p:ext uri="{BB962C8B-B14F-4D97-AF65-F5344CB8AC3E}">
        <p14:creationId xmlns:p14="http://schemas.microsoft.com/office/powerpoint/2010/main" val="429404297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do we want to demonstrate?</a:t>
            </a:r>
            <a:endParaRPr lang="en-US" dirty="0"/>
          </a:p>
        </p:txBody>
      </p:sp>
      <p:sp>
        <p:nvSpPr>
          <p:cNvPr id="3" name="Datumsplatzhalter 2"/>
          <p:cNvSpPr>
            <a:spLocks noGrp="1"/>
          </p:cNvSpPr>
          <p:nvPr>
            <p:ph type="dt" sz="half" idx="10"/>
          </p:nvPr>
        </p:nvSpPr>
        <p:spPr/>
        <p:txBody>
          <a:bodyPr/>
          <a:lstStyle/>
          <a:p>
            <a:fld id="{F25B1E4D-39BB-4F9F-BEAF-96EDF5B9D8C2}"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4</a:t>
            </a:fld>
            <a:endParaRPr lang="de-DE" dirty="0"/>
          </a:p>
        </p:txBody>
      </p:sp>
      <p:sp>
        <p:nvSpPr>
          <p:cNvPr id="6" name="Inhaltsplatzhalter 5"/>
          <p:cNvSpPr>
            <a:spLocks noGrp="1"/>
          </p:cNvSpPr>
          <p:nvPr>
            <p:ph sz="half" idx="1"/>
          </p:nvPr>
        </p:nvSpPr>
        <p:spPr/>
        <p:txBody>
          <a:bodyPr>
            <a:normAutofit/>
          </a:bodyPr>
          <a:lstStyle/>
          <a:p>
            <a:r>
              <a:rPr lang="en-US" sz="1700" dirty="0" smtClean="0">
                <a:solidFill>
                  <a:srgbClr val="E33B8D"/>
                </a:solidFill>
              </a:rPr>
              <a:t>Real-Time data ingestion </a:t>
            </a:r>
            <a:r>
              <a:rPr lang="en-US" sz="1700" dirty="0" smtClean="0"/>
              <a:t>to an operational NoSQL data store (IBM Cloudant)</a:t>
            </a:r>
          </a:p>
          <a:p>
            <a:endParaRPr lang="en-US" sz="1700" dirty="0" smtClean="0"/>
          </a:p>
          <a:p>
            <a:r>
              <a:rPr lang="en-US" sz="1700" dirty="0" smtClean="0"/>
              <a:t>Real-Time, mobile-ready, data querying via </a:t>
            </a:r>
            <a:r>
              <a:rPr lang="en-US" sz="1700" dirty="0" smtClean="0">
                <a:solidFill>
                  <a:srgbClr val="E33B8D"/>
                </a:solidFill>
              </a:rPr>
              <a:t>Geo-Indexing</a:t>
            </a:r>
            <a:r>
              <a:rPr lang="en-US" sz="1700" dirty="0" smtClean="0"/>
              <a:t> (IBM Cloudant)</a:t>
            </a:r>
          </a:p>
          <a:p>
            <a:endParaRPr lang="en-US" sz="1700" dirty="0" smtClean="0"/>
          </a:p>
          <a:p>
            <a:r>
              <a:rPr lang="en-US" sz="1700" dirty="0" smtClean="0"/>
              <a:t>Data </a:t>
            </a:r>
            <a:r>
              <a:rPr lang="en-US" sz="1700" dirty="0" smtClean="0">
                <a:solidFill>
                  <a:srgbClr val="E33B8D"/>
                </a:solidFill>
              </a:rPr>
              <a:t>transformation (ETL)</a:t>
            </a:r>
            <a:r>
              <a:rPr lang="en-US" sz="1700" dirty="0" smtClean="0"/>
              <a:t> from </a:t>
            </a:r>
            <a:r>
              <a:rPr lang="en-US" sz="1700" dirty="0" smtClean="0">
                <a:solidFill>
                  <a:srgbClr val="E33B8D"/>
                </a:solidFill>
              </a:rPr>
              <a:t>NoSQL to Relational</a:t>
            </a:r>
            <a:r>
              <a:rPr lang="en-US" sz="1700" dirty="0" smtClean="0"/>
              <a:t> Format (IBM Cloudant + IBM dashDB)</a:t>
            </a:r>
          </a:p>
          <a:p>
            <a:endParaRPr lang="en-US" sz="1700" dirty="0" smtClean="0"/>
          </a:p>
          <a:p>
            <a:r>
              <a:rPr lang="en-US" sz="1700" dirty="0" smtClean="0">
                <a:solidFill>
                  <a:srgbClr val="E33B8D"/>
                </a:solidFill>
              </a:rPr>
              <a:t>In-database Analytics </a:t>
            </a:r>
            <a:r>
              <a:rPr lang="en-US" sz="1700" dirty="0" smtClean="0"/>
              <a:t>with R (IBM dashDB)</a:t>
            </a:r>
          </a:p>
          <a:p>
            <a:endParaRPr lang="en-US" sz="1700" dirty="0"/>
          </a:p>
          <a:p>
            <a:r>
              <a:rPr lang="en-US" sz="1700" dirty="0" smtClean="0"/>
              <a:t>Find </a:t>
            </a:r>
            <a:r>
              <a:rPr lang="en-US" sz="1700" dirty="0" smtClean="0">
                <a:solidFill>
                  <a:srgbClr val="E33B8D"/>
                </a:solidFill>
              </a:rPr>
              <a:t>answers and insights </a:t>
            </a:r>
            <a:r>
              <a:rPr lang="en-US" sz="1700" dirty="0" smtClean="0"/>
              <a:t>from the data (IBM Watson Analytics)</a:t>
            </a:r>
          </a:p>
          <a:p>
            <a:endParaRPr lang="en-US" sz="1700" dirty="0"/>
          </a:p>
        </p:txBody>
      </p:sp>
    </p:spTree>
    <p:extLst>
      <p:ext uri="{BB962C8B-B14F-4D97-AF65-F5344CB8AC3E}">
        <p14:creationId xmlns:p14="http://schemas.microsoft.com/office/powerpoint/2010/main" val="120260356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40</a:t>
            </a:fld>
            <a:endParaRPr lang="de-DE" dirty="0"/>
          </a:p>
        </p:txBody>
      </p:sp>
      <p:pic>
        <p:nvPicPr>
          <p:cNvPr id="7" name="Inhaltsplatzhalt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74925" y="582722"/>
            <a:ext cx="7394150" cy="3965466"/>
          </a:xfrm>
        </p:spPr>
      </p:pic>
    </p:spTree>
    <p:extLst>
      <p:ext uri="{BB962C8B-B14F-4D97-AF65-F5344CB8AC3E}">
        <p14:creationId xmlns:p14="http://schemas.microsoft.com/office/powerpoint/2010/main" val="192609635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41</a:t>
            </a:fld>
            <a:endParaRPr lang="de-DE" dirty="0"/>
          </a:p>
        </p:txBody>
      </p:sp>
      <p:pic>
        <p:nvPicPr>
          <p:cNvPr id="8" name="Inhaltsplatzhalt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83933" y="768111"/>
            <a:ext cx="7376135" cy="3962000"/>
          </a:xfrm>
        </p:spPr>
      </p:pic>
    </p:spTree>
    <p:extLst>
      <p:ext uri="{BB962C8B-B14F-4D97-AF65-F5344CB8AC3E}">
        <p14:creationId xmlns:p14="http://schemas.microsoft.com/office/powerpoint/2010/main" val="42727538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42</a:t>
            </a:fld>
            <a:endParaRPr lang="de-DE" dirty="0"/>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159" y="612592"/>
            <a:ext cx="7279682" cy="3972247"/>
          </a:xfrm>
          <a:prstGeom prst="rect">
            <a:avLst/>
          </a:prstGeom>
        </p:spPr>
      </p:pic>
    </p:spTree>
    <p:extLst>
      <p:ext uri="{BB962C8B-B14F-4D97-AF65-F5344CB8AC3E}">
        <p14:creationId xmlns:p14="http://schemas.microsoft.com/office/powerpoint/2010/main" val="285077357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43</a:t>
            </a:fld>
            <a:endParaRPr lang="de-DE" dirty="0"/>
          </a:p>
        </p:txBody>
      </p:sp>
      <p:pic>
        <p:nvPicPr>
          <p:cNvPr id="7" name="Inhaltsplatzhalt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34504" y="609233"/>
            <a:ext cx="6674993" cy="4072877"/>
          </a:xfrm>
        </p:spPr>
      </p:pic>
    </p:spTree>
    <p:extLst>
      <p:ext uri="{BB962C8B-B14F-4D97-AF65-F5344CB8AC3E}">
        <p14:creationId xmlns:p14="http://schemas.microsoft.com/office/powerpoint/2010/main" val="55078400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44</a:t>
            </a:fld>
            <a:endParaRPr lang="de-DE" dirty="0"/>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992" y="1182496"/>
            <a:ext cx="8156016" cy="3085211"/>
          </a:xfrm>
          <a:prstGeom prst="rect">
            <a:avLst/>
          </a:prstGeom>
        </p:spPr>
      </p:pic>
    </p:spTree>
    <p:extLst>
      <p:ext uri="{BB962C8B-B14F-4D97-AF65-F5344CB8AC3E}">
        <p14:creationId xmlns:p14="http://schemas.microsoft.com/office/powerpoint/2010/main" val="348119602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45</a:t>
            </a:fld>
            <a:endParaRPr lang="de-DE" dirty="0"/>
          </a:p>
        </p:txBody>
      </p:sp>
      <p:pic>
        <p:nvPicPr>
          <p:cNvPr id="7" name="Inhaltsplatzhalt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80290" y="2120834"/>
            <a:ext cx="4239840" cy="2384142"/>
          </a:xfrm>
        </p:spPr>
      </p:pic>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610" y="813866"/>
            <a:ext cx="4269965" cy="2484678"/>
          </a:xfrm>
          <a:prstGeom prst="rect">
            <a:avLst/>
          </a:prstGeom>
        </p:spPr>
      </p:pic>
    </p:spTree>
    <p:extLst>
      <p:ext uri="{BB962C8B-B14F-4D97-AF65-F5344CB8AC3E}">
        <p14:creationId xmlns:p14="http://schemas.microsoft.com/office/powerpoint/2010/main" val="22081502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Wolke 119"/>
          <p:cNvSpPr/>
          <p:nvPr/>
        </p:nvSpPr>
        <p:spPr>
          <a:xfrm rot="20818899" flipV="1">
            <a:off x="2377705" y="1191946"/>
            <a:ext cx="4987307" cy="3595590"/>
          </a:xfrm>
          <a:prstGeom prst="cloud">
            <a:avLst/>
          </a:prstGeom>
          <a:solidFill>
            <a:srgbClr val="BEE7F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en-US" dirty="0" smtClean="0"/>
              <a:t>What do we want to demonstrate?</a:t>
            </a:r>
            <a:endParaRPr lang="en-US" dirty="0"/>
          </a:p>
        </p:txBody>
      </p:sp>
      <p:sp>
        <p:nvSpPr>
          <p:cNvPr id="3" name="Datumsplatzhalter 2"/>
          <p:cNvSpPr>
            <a:spLocks noGrp="1"/>
          </p:cNvSpPr>
          <p:nvPr>
            <p:ph type="dt" sz="half" idx="10"/>
          </p:nvPr>
        </p:nvSpPr>
        <p:spPr/>
        <p:txBody>
          <a:bodyPr/>
          <a:lstStyle/>
          <a:p>
            <a:fld id="{F25B1E4D-39BB-4F9F-BEAF-96EDF5B9D8C2}"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dirty="0"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5</a:t>
            </a:fld>
            <a:endParaRPr lang="de-DE" dirty="0"/>
          </a:p>
        </p:txBody>
      </p:sp>
      <p:sp>
        <p:nvSpPr>
          <p:cNvPr id="8" name="Rounded Rectangle 3"/>
          <p:cNvSpPr/>
          <p:nvPr/>
        </p:nvSpPr>
        <p:spPr>
          <a:xfrm>
            <a:off x="2875275" y="1828769"/>
            <a:ext cx="3982094" cy="1926436"/>
          </a:xfrm>
          <a:prstGeom prst="roundRect">
            <a:avLst>
              <a:gd name="adj" fmla="val 5179"/>
            </a:avLst>
          </a:prstGeom>
          <a:solidFill>
            <a:srgbClr val="BEE7F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sz="1350"/>
          </a:p>
        </p:txBody>
      </p:sp>
      <p:pic>
        <p:nvPicPr>
          <p:cNvPr id="9" name="Picture 3" descr="C:\Mike\Connectivity Decks\API Discussion\images\Car.png"/>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239722" y="4076698"/>
            <a:ext cx="1022747" cy="416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a:grpSpLocks/>
          </p:cNvGrpSpPr>
          <p:nvPr/>
        </p:nvGrpSpPr>
        <p:grpSpPr bwMode="auto">
          <a:xfrm>
            <a:off x="1235466" y="3480456"/>
            <a:ext cx="427434" cy="510779"/>
            <a:chOff x="6356350" y="2101888"/>
            <a:chExt cx="365125" cy="436563"/>
          </a:xfrm>
        </p:grpSpPr>
        <p:pic>
          <p:nvPicPr>
            <p:cNvPr id="11" name="Picture 29"/>
            <p:cNvPicPr>
              <a:picLocks noChangeAspect="1" noChangeArrowheads="1"/>
            </p:cNvPicPr>
            <p:nvPr/>
          </p:nvPicPr>
          <p:blipFill>
            <a:blip r:embed="rId4">
              <a:clrChange>
                <a:clrFrom>
                  <a:srgbClr val="FFFFFF"/>
                </a:clrFrom>
                <a:clrTo>
                  <a:srgbClr val="FFFFFF">
                    <a:alpha val="0"/>
                  </a:srgbClr>
                </a:clrTo>
              </a:clrChange>
              <a:lum bright="-64000"/>
              <a:grayscl/>
              <a:extLst>
                <a:ext uri="{28A0092B-C50C-407E-A947-70E740481C1C}">
                  <a14:useLocalDpi xmlns:a14="http://schemas.microsoft.com/office/drawing/2010/main" val="0"/>
                </a:ext>
              </a:extLst>
            </a:blip>
            <a:srcRect/>
            <a:stretch>
              <a:fillRect/>
            </a:stretch>
          </p:blipFill>
          <p:spPr bwMode="auto">
            <a:xfrm>
              <a:off x="6356350" y="2101888"/>
              <a:ext cx="365125"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7" descr="sp_3is_instru_ko.png"/>
            <p:cNvPicPr>
              <a:picLocks noChangeAspect="1"/>
            </p:cNvPicPr>
            <p:nvPr/>
          </p:nvPicPr>
          <p:blipFill>
            <a:blip r:embed="rId5">
              <a:lum bright="-90000"/>
              <a:extLst>
                <a:ext uri="{28A0092B-C50C-407E-A947-70E740481C1C}">
                  <a14:useLocalDpi xmlns:a14="http://schemas.microsoft.com/office/drawing/2010/main" val="0"/>
                </a:ext>
              </a:extLst>
            </a:blip>
            <a:srcRect/>
            <a:stretch>
              <a:fillRect/>
            </a:stretch>
          </p:blipFill>
          <p:spPr bwMode="auto">
            <a:xfrm>
              <a:off x="6494463" y="2373351"/>
              <a:ext cx="130175"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77" descr="SP_Picto_Black_Technology_iPho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9702" y="3571784"/>
            <a:ext cx="350044"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4"/>
          <p:cNvSpPr txBox="1">
            <a:spLocks noChangeArrowheads="1"/>
          </p:cNvSpPr>
          <p:nvPr/>
        </p:nvSpPr>
        <p:spPr bwMode="auto">
          <a:xfrm>
            <a:off x="425240" y="3314481"/>
            <a:ext cx="137874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r>
              <a:rPr lang="de-DE" altLang="en-US" sz="1000" b="1" dirty="0" err="1">
                <a:solidFill>
                  <a:schemeClr val="tx1"/>
                </a:solidFill>
                <a:latin typeface="Calibri" panose="020F0502020204030204" pitchFamily="34" charset="0"/>
              </a:rPr>
              <a:t>Onboard</a:t>
            </a:r>
            <a:r>
              <a:rPr lang="de-DE" altLang="en-US" sz="1000" b="1" dirty="0">
                <a:solidFill>
                  <a:schemeClr val="tx1"/>
                </a:solidFill>
                <a:latin typeface="Calibri" panose="020F0502020204030204" pitchFamily="34" charset="0"/>
              </a:rPr>
              <a:t> Unit</a:t>
            </a:r>
            <a:endParaRPr lang="en-US" altLang="en-US" sz="1000" b="1" dirty="0">
              <a:solidFill>
                <a:schemeClr val="tx1"/>
              </a:solidFill>
              <a:latin typeface="Calibri" panose="020F0502020204030204" pitchFamily="34" charset="0"/>
            </a:endParaRPr>
          </a:p>
        </p:txBody>
      </p:sp>
      <p:pic>
        <p:nvPicPr>
          <p:cNvPr id="15" name="Picture 18" descr="Cloud.png"/>
          <p:cNvPicPr>
            <a:picLocks noChangeAspect="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1935586" y="2634718"/>
            <a:ext cx="684609" cy="573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Line 85"/>
          <p:cNvSpPr>
            <a:spLocks noChangeShapeType="1"/>
          </p:cNvSpPr>
          <p:nvPr/>
        </p:nvSpPr>
        <p:spPr bwMode="auto">
          <a:xfrm flipV="1">
            <a:off x="1572446" y="3186911"/>
            <a:ext cx="363140" cy="31194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7" name="TextBox 17"/>
          <p:cNvSpPr txBox="1"/>
          <p:nvPr/>
        </p:nvSpPr>
        <p:spPr>
          <a:xfrm>
            <a:off x="442842" y="3520362"/>
            <a:ext cx="1076053" cy="1061829"/>
          </a:xfrm>
          <a:prstGeom prst="rect">
            <a:avLst/>
          </a:prstGeom>
          <a:noFill/>
        </p:spPr>
        <p:txBody>
          <a:bodyPr wrap="square">
            <a:spAutoFit/>
          </a:bodyPr>
          <a:lstStyle/>
          <a:p>
            <a:pPr marL="128588" indent="-128588">
              <a:lnSpc>
                <a:spcPct val="90000"/>
              </a:lnSpc>
              <a:buFont typeface="Arial" panose="020B0604020202020204" pitchFamily="34" charset="0"/>
              <a:buChar char="•"/>
              <a:defRPr/>
            </a:pPr>
            <a:r>
              <a:rPr lang="de-DE" sz="1000" dirty="0">
                <a:latin typeface="Calibri" panose="020F0502020204030204" pitchFamily="34" charset="0"/>
              </a:rPr>
              <a:t>Time</a:t>
            </a:r>
          </a:p>
          <a:p>
            <a:pPr marL="128588" indent="-128588">
              <a:lnSpc>
                <a:spcPct val="90000"/>
              </a:lnSpc>
              <a:buFont typeface="Arial" panose="020B0604020202020204" pitchFamily="34" charset="0"/>
              <a:buChar char="•"/>
              <a:defRPr/>
            </a:pPr>
            <a:r>
              <a:rPr lang="de-DE" sz="1000" dirty="0" smtClean="0">
                <a:latin typeface="Calibri" panose="020F0502020204030204" pitchFamily="34" charset="0"/>
              </a:rPr>
              <a:t>Location</a:t>
            </a:r>
            <a:endParaRPr lang="de-DE" sz="1000" dirty="0">
              <a:latin typeface="Calibri" panose="020F0502020204030204" pitchFamily="34" charset="0"/>
            </a:endParaRPr>
          </a:p>
          <a:p>
            <a:pPr marL="128588" indent="-128588">
              <a:lnSpc>
                <a:spcPct val="90000"/>
              </a:lnSpc>
              <a:buFont typeface="Arial" panose="020B0604020202020204" pitchFamily="34" charset="0"/>
              <a:buChar char="•"/>
              <a:defRPr/>
            </a:pPr>
            <a:r>
              <a:rPr lang="de-DE" sz="1000" dirty="0" err="1">
                <a:latin typeface="Calibri" panose="020F0502020204030204" pitchFamily="34" charset="0"/>
              </a:rPr>
              <a:t>Distance</a:t>
            </a:r>
            <a:endParaRPr lang="de-DE" sz="1000" dirty="0">
              <a:latin typeface="Calibri" panose="020F0502020204030204" pitchFamily="34" charset="0"/>
            </a:endParaRPr>
          </a:p>
          <a:p>
            <a:pPr marL="128588" indent="-128588">
              <a:lnSpc>
                <a:spcPct val="90000"/>
              </a:lnSpc>
              <a:buFont typeface="Arial" panose="020B0604020202020204" pitchFamily="34" charset="0"/>
              <a:buChar char="•"/>
              <a:defRPr/>
            </a:pPr>
            <a:r>
              <a:rPr lang="de-DE" sz="1000" dirty="0" err="1" smtClean="0">
                <a:latin typeface="Calibri" panose="020F0502020204030204" pitchFamily="34" charset="0"/>
              </a:rPr>
              <a:t>Passengers</a:t>
            </a:r>
            <a:endParaRPr lang="de-DE" sz="1000" dirty="0">
              <a:latin typeface="Calibri" panose="020F0502020204030204" pitchFamily="34" charset="0"/>
            </a:endParaRPr>
          </a:p>
          <a:p>
            <a:pPr marL="128588" indent="-128588">
              <a:lnSpc>
                <a:spcPct val="90000"/>
              </a:lnSpc>
              <a:buFont typeface="Arial" panose="020B0604020202020204" pitchFamily="34" charset="0"/>
              <a:buChar char="•"/>
              <a:defRPr/>
            </a:pPr>
            <a:r>
              <a:rPr lang="de-DE" sz="1000" dirty="0" err="1" smtClean="0">
                <a:latin typeface="Calibri" panose="020F0502020204030204" pitchFamily="34" charset="0"/>
              </a:rPr>
              <a:t>Fares</a:t>
            </a:r>
            <a:endParaRPr lang="de-DE" sz="1000" dirty="0">
              <a:latin typeface="Calibri" panose="020F0502020204030204" pitchFamily="34" charset="0"/>
            </a:endParaRPr>
          </a:p>
          <a:p>
            <a:pPr marL="128588" indent="-128588">
              <a:lnSpc>
                <a:spcPct val="90000"/>
              </a:lnSpc>
              <a:buFont typeface="Arial" panose="020B0604020202020204" pitchFamily="34" charset="0"/>
              <a:buChar char="•"/>
              <a:defRPr/>
            </a:pPr>
            <a:r>
              <a:rPr lang="de-DE" sz="1000" dirty="0" smtClean="0">
                <a:latin typeface="Calibri" panose="020F0502020204030204" pitchFamily="34" charset="0"/>
              </a:rPr>
              <a:t>Rating</a:t>
            </a:r>
            <a:endParaRPr lang="de-DE" sz="1000" dirty="0">
              <a:latin typeface="Calibri" panose="020F0502020204030204" pitchFamily="34" charset="0"/>
            </a:endParaRPr>
          </a:p>
          <a:p>
            <a:pPr marL="128588" indent="-128588">
              <a:lnSpc>
                <a:spcPct val="90000"/>
              </a:lnSpc>
              <a:buFont typeface="Arial" panose="020B0604020202020204" pitchFamily="34" charset="0"/>
              <a:buChar char="•"/>
              <a:defRPr/>
            </a:pPr>
            <a:r>
              <a:rPr lang="de-DE" sz="1000" dirty="0">
                <a:latin typeface="Calibri" panose="020F0502020204030204" pitchFamily="34" charset="0"/>
              </a:rPr>
              <a:t>…</a:t>
            </a:r>
            <a:endParaRPr lang="en-US" sz="1000" dirty="0">
              <a:latin typeface="Calibri" panose="020F0502020204030204" pitchFamily="34" charset="0"/>
            </a:endParaRPr>
          </a:p>
        </p:txBody>
      </p:sp>
      <p:sp>
        <p:nvSpPr>
          <p:cNvPr id="22" name="Line 85"/>
          <p:cNvSpPr>
            <a:spLocks noChangeShapeType="1"/>
          </p:cNvSpPr>
          <p:nvPr/>
        </p:nvSpPr>
        <p:spPr bwMode="auto">
          <a:xfrm flipV="1">
            <a:off x="2515166" y="2310560"/>
            <a:ext cx="447675" cy="409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350"/>
          </a:p>
        </p:txBody>
      </p:sp>
      <p:grpSp>
        <p:nvGrpSpPr>
          <p:cNvPr id="27" name="Gruppieren 26"/>
          <p:cNvGrpSpPr/>
          <p:nvPr/>
        </p:nvGrpSpPr>
        <p:grpSpPr>
          <a:xfrm>
            <a:off x="4821415" y="2802965"/>
            <a:ext cx="904875" cy="930520"/>
            <a:chOff x="6644899" y="2511980"/>
            <a:chExt cx="1206500" cy="1240693"/>
          </a:xfrm>
        </p:grpSpPr>
        <p:sp>
          <p:nvSpPr>
            <p:cNvPr id="41" name="Oval 51"/>
            <p:cNvSpPr>
              <a:spLocks noChangeArrowheads="1"/>
            </p:cNvSpPr>
            <p:nvPr/>
          </p:nvSpPr>
          <p:spPr bwMode="auto">
            <a:xfrm>
              <a:off x="7081795" y="3008773"/>
              <a:ext cx="277812" cy="279400"/>
            </a:xfrm>
            <a:prstGeom prst="ellipse">
              <a:avLst/>
            </a:prstGeom>
            <a:solidFill>
              <a:schemeClr val="tx1"/>
            </a:solidFill>
            <a:ln w="9525">
              <a:solidFill>
                <a:srgbClr val="FFFFFF"/>
              </a:solidFill>
              <a:round/>
              <a:headEnd/>
              <a:tailEnd/>
            </a:ln>
          </p:spPr>
          <p:txBody>
            <a:bodyPr wrap="none" anchor="ct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algn="ctr" eaLnBrk="1" hangingPunct="1">
                <a:buFont typeface="Arial" panose="020B0604020202020204" pitchFamily="34" charset="0"/>
                <a:buNone/>
              </a:pPr>
              <a:r>
                <a:rPr lang="en-US" altLang="zh-CN" sz="750" b="1" dirty="0">
                  <a:solidFill>
                    <a:srgbClr val="FFFFFF"/>
                  </a:solidFill>
                  <a:latin typeface="Calibri" panose="020F0502020204030204" pitchFamily="34" charset="0"/>
                  <a:ea typeface="SimSun" panose="02010600030101010101" pitchFamily="2" charset="-122"/>
                  <a:cs typeface="Arial" panose="020B0604020202020204" pitchFamily="34" charset="0"/>
                </a:rPr>
                <a:t>70</a:t>
              </a:r>
            </a:p>
          </p:txBody>
        </p:sp>
        <p:pic>
          <p:nvPicPr>
            <p:cNvPr id="42" name="Picture 64" descr="SP_Picto_Black_E&amp;U_WaterMe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8290" y="3246260"/>
              <a:ext cx="5048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9"/>
            <p:cNvSpPr txBox="1">
              <a:spLocks noChangeArrowheads="1"/>
            </p:cNvSpPr>
            <p:nvPr/>
          </p:nvSpPr>
          <p:spPr bwMode="auto">
            <a:xfrm>
              <a:off x="6644899" y="2511980"/>
              <a:ext cx="1206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algn="ctr" eaLnBrk="1" hangingPunct="1"/>
              <a:r>
                <a:rPr lang="de-DE" altLang="en-US" sz="825" dirty="0" smtClean="0">
                  <a:solidFill>
                    <a:schemeClr val="tx1"/>
                  </a:solidFill>
                  <a:latin typeface="Calibri" panose="020F0502020204030204" pitchFamily="34" charset="0"/>
                </a:rPr>
                <a:t>In-</a:t>
              </a:r>
              <a:r>
                <a:rPr lang="de-DE" altLang="en-US" sz="825" dirty="0" err="1" smtClean="0">
                  <a:solidFill>
                    <a:schemeClr val="tx1"/>
                  </a:solidFill>
                  <a:latin typeface="Calibri" panose="020F0502020204030204" pitchFamily="34" charset="0"/>
                </a:rPr>
                <a:t>database</a:t>
              </a:r>
              <a:r>
                <a:rPr lang="de-DE" altLang="en-US" sz="825" dirty="0" smtClean="0">
                  <a:solidFill>
                    <a:schemeClr val="tx1"/>
                  </a:solidFill>
                  <a:latin typeface="Calibri" panose="020F0502020204030204" pitchFamily="34" charset="0"/>
                </a:rPr>
                <a:t> </a:t>
              </a:r>
              <a:r>
                <a:rPr lang="de-DE" altLang="en-US" sz="825" dirty="0" err="1" smtClean="0">
                  <a:solidFill>
                    <a:schemeClr val="tx1"/>
                  </a:solidFill>
                  <a:latin typeface="Calibri" panose="020F0502020204030204" pitchFamily="34" charset="0"/>
                </a:rPr>
                <a:t>Analytics</a:t>
              </a:r>
              <a:endParaRPr lang="en-US" altLang="en-US" sz="825" dirty="0">
                <a:solidFill>
                  <a:schemeClr val="tx1"/>
                </a:solidFill>
                <a:latin typeface="Calibri" panose="020F0502020204030204" pitchFamily="34" charset="0"/>
              </a:endParaRPr>
            </a:p>
          </p:txBody>
        </p:sp>
      </p:grpSp>
      <p:grpSp>
        <p:nvGrpSpPr>
          <p:cNvPr id="28" name="Gruppieren 27"/>
          <p:cNvGrpSpPr/>
          <p:nvPr/>
        </p:nvGrpSpPr>
        <p:grpSpPr>
          <a:xfrm>
            <a:off x="3687296" y="2742081"/>
            <a:ext cx="894752" cy="890595"/>
            <a:chOff x="6361088" y="3261973"/>
            <a:chExt cx="1482573" cy="1475688"/>
          </a:xfrm>
        </p:grpSpPr>
        <p:pic>
          <p:nvPicPr>
            <p:cNvPr id="38" name="Picture 2" descr="http://data.wetter.info/data/maps/borders/test-startseite-deutschland_border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24292" y="3588260"/>
              <a:ext cx="893280" cy="114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4"/>
            <p:cNvSpPr txBox="1">
              <a:spLocks noChangeArrowheads="1"/>
            </p:cNvSpPr>
            <p:nvPr/>
          </p:nvSpPr>
          <p:spPr bwMode="auto">
            <a:xfrm>
              <a:off x="6361088" y="3261973"/>
              <a:ext cx="1482573" cy="363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r>
                <a:rPr lang="de-DE" altLang="en-US" sz="825" dirty="0" smtClean="0">
                  <a:solidFill>
                    <a:schemeClr val="tx1"/>
                  </a:solidFill>
                  <a:latin typeface="Calibri" panose="020F0502020204030204" pitchFamily="34" charset="0"/>
                </a:rPr>
                <a:t>Real-time </a:t>
              </a:r>
              <a:r>
                <a:rPr lang="de-DE" altLang="en-US" sz="825" dirty="0" err="1" smtClean="0">
                  <a:solidFill>
                    <a:schemeClr val="tx1"/>
                  </a:solidFill>
                  <a:latin typeface="Calibri" panose="020F0502020204030204" pitchFamily="34" charset="0"/>
                </a:rPr>
                <a:t>access</a:t>
              </a:r>
              <a:endParaRPr lang="en-US" altLang="en-US" sz="825" dirty="0">
                <a:solidFill>
                  <a:schemeClr val="tx1"/>
                </a:solidFill>
                <a:latin typeface="Calibri" panose="020F0502020204030204" pitchFamily="34" charset="0"/>
              </a:endParaRPr>
            </a:p>
          </p:txBody>
        </p:sp>
        <p:sp>
          <p:nvSpPr>
            <p:cNvPr id="40" name="Regular Pentagon 26"/>
            <p:cNvSpPr/>
            <p:nvPr/>
          </p:nvSpPr>
          <p:spPr bwMode="auto">
            <a:xfrm>
              <a:off x="7089965" y="4310764"/>
              <a:ext cx="270131" cy="257278"/>
            </a:xfrm>
            <a:prstGeom prst="pentagon">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sz="1350"/>
            </a:p>
          </p:txBody>
        </p:sp>
      </p:grpSp>
      <p:grpSp>
        <p:nvGrpSpPr>
          <p:cNvPr id="29" name="Gruppieren 28"/>
          <p:cNvGrpSpPr/>
          <p:nvPr/>
        </p:nvGrpSpPr>
        <p:grpSpPr>
          <a:xfrm>
            <a:off x="5801283" y="2934753"/>
            <a:ext cx="1056085" cy="442178"/>
            <a:chOff x="6595455" y="5215206"/>
            <a:chExt cx="1408113" cy="589571"/>
          </a:xfrm>
        </p:grpSpPr>
        <p:sp>
          <p:nvSpPr>
            <p:cNvPr id="36" name="TextBox 55"/>
            <p:cNvSpPr txBox="1">
              <a:spLocks noChangeArrowheads="1"/>
            </p:cNvSpPr>
            <p:nvPr/>
          </p:nvSpPr>
          <p:spPr bwMode="auto">
            <a:xfrm>
              <a:off x="6595455" y="5512389"/>
              <a:ext cx="1408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r>
                <a:rPr lang="de-DE" altLang="en-US" sz="825" dirty="0" err="1">
                  <a:solidFill>
                    <a:schemeClr val="tx1"/>
                  </a:solidFill>
                  <a:latin typeface="Calibri" panose="020F0502020204030204" pitchFamily="34" charset="0"/>
                </a:rPr>
                <a:t>Predective</a:t>
              </a:r>
              <a:r>
                <a:rPr lang="de-DE" altLang="en-US" sz="825" dirty="0">
                  <a:solidFill>
                    <a:schemeClr val="tx1"/>
                  </a:solidFill>
                  <a:latin typeface="Calibri" panose="020F0502020204030204" pitchFamily="34" charset="0"/>
                </a:rPr>
                <a:t> </a:t>
              </a:r>
              <a:r>
                <a:rPr lang="de-DE" altLang="en-US" sz="825" dirty="0" err="1">
                  <a:solidFill>
                    <a:schemeClr val="tx1"/>
                  </a:solidFill>
                  <a:latin typeface="Calibri" panose="020F0502020204030204" pitchFamily="34" charset="0"/>
                </a:rPr>
                <a:t>Analytics</a:t>
              </a:r>
              <a:endParaRPr lang="en-US" altLang="en-US" sz="825" dirty="0">
                <a:solidFill>
                  <a:schemeClr val="tx1"/>
                </a:solidFill>
                <a:latin typeface="Calibri" panose="020F0502020204030204" pitchFamily="34" charset="0"/>
              </a:endParaRPr>
            </a:p>
          </p:txBody>
        </p:sp>
        <p:pic>
          <p:nvPicPr>
            <p:cNvPr id="37" name="Picture 35"/>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19611" y="5215206"/>
              <a:ext cx="3254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uppieren 29"/>
          <p:cNvGrpSpPr/>
          <p:nvPr/>
        </p:nvGrpSpPr>
        <p:grpSpPr>
          <a:xfrm>
            <a:off x="5843759" y="2564712"/>
            <a:ext cx="869738" cy="547663"/>
            <a:chOff x="6652064" y="4721813"/>
            <a:chExt cx="1159647" cy="730217"/>
          </a:xfrm>
        </p:grpSpPr>
        <p:sp>
          <p:nvSpPr>
            <p:cNvPr id="31" name="Rounded Rectangle 11"/>
            <p:cNvSpPr/>
            <p:nvPr/>
          </p:nvSpPr>
          <p:spPr>
            <a:xfrm>
              <a:off x="6727449" y="5005943"/>
              <a:ext cx="1084262" cy="106362"/>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lnSpc>
                  <a:spcPct val="90000"/>
                </a:lnSpc>
                <a:defRPr/>
              </a:pPr>
              <a:endParaRPr lang="en-US" sz="1350"/>
            </a:p>
          </p:txBody>
        </p:sp>
        <p:sp>
          <p:nvSpPr>
            <p:cNvPr id="32" name="Rounded Rectangle 12"/>
            <p:cNvSpPr/>
            <p:nvPr/>
          </p:nvSpPr>
          <p:spPr>
            <a:xfrm flipV="1">
              <a:off x="6730624" y="5167868"/>
              <a:ext cx="611187" cy="12065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lnSpc>
                  <a:spcPct val="90000"/>
                </a:lnSpc>
                <a:defRPr/>
              </a:pPr>
              <a:endParaRPr lang="en-US" sz="1350"/>
            </a:p>
          </p:txBody>
        </p:sp>
        <p:sp>
          <p:nvSpPr>
            <p:cNvPr id="33" name="Rounded Rectangle 13"/>
            <p:cNvSpPr/>
            <p:nvPr/>
          </p:nvSpPr>
          <p:spPr>
            <a:xfrm flipV="1">
              <a:off x="6732211" y="5344080"/>
              <a:ext cx="538163" cy="10795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lnSpc>
                  <a:spcPct val="90000"/>
                </a:lnSpc>
                <a:defRPr/>
              </a:pPr>
              <a:endParaRPr lang="en-US" sz="1350"/>
            </a:p>
          </p:txBody>
        </p:sp>
        <p:sp>
          <p:nvSpPr>
            <p:cNvPr id="34" name="TextBox 20"/>
            <p:cNvSpPr txBox="1">
              <a:spLocks noChangeArrowheads="1"/>
            </p:cNvSpPr>
            <p:nvPr/>
          </p:nvSpPr>
          <p:spPr bwMode="auto">
            <a:xfrm>
              <a:off x="6652064" y="4721813"/>
              <a:ext cx="93306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r>
                <a:rPr lang="de-DE" altLang="en-US" sz="825" dirty="0" smtClean="0">
                  <a:solidFill>
                    <a:schemeClr val="tx1"/>
                  </a:solidFill>
                  <a:latin typeface="Calibri" panose="020F0502020204030204" pitchFamily="34" charset="0"/>
                </a:rPr>
                <a:t>Exploration</a:t>
              </a:r>
              <a:endParaRPr lang="en-US" altLang="en-US" sz="825" dirty="0">
                <a:solidFill>
                  <a:schemeClr val="tx1"/>
                </a:solidFill>
                <a:latin typeface="Calibri" panose="020F0502020204030204" pitchFamily="34" charset="0"/>
              </a:endParaRPr>
            </a:p>
          </p:txBody>
        </p:sp>
        <p:pic>
          <p:nvPicPr>
            <p:cNvPr id="35" name="Picture 34"/>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502149" y="4769405"/>
              <a:ext cx="2127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 name="Flowchart: Magnetic Disk 29"/>
          <p:cNvSpPr/>
          <p:nvPr/>
        </p:nvSpPr>
        <p:spPr>
          <a:xfrm>
            <a:off x="3890958" y="2145208"/>
            <a:ext cx="177083" cy="241800"/>
          </a:xfrm>
          <a:prstGeom prst="flowChartMagneticDisk">
            <a:avLst/>
          </a:prstGeom>
          <a:solidFill>
            <a:srgbClr val="4681AC"/>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sz="1350"/>
          </a:p>
        </p:txBody>
      </p:sp>
      <p:sp>
        <p:nvSpPr>
          <p:cNvPr id="52" name="Rounded Rectangle 28"/>
          <p:cNvSpPr/>
          <p:nvPr/>
        </p:nvSpPr>
        <p:spPr>
          <a:xfrm>
            <a:off x="3001122" y="2107166"/>
            <a:ext cx="381000" cy="390381"/>
          </a:xfrm>
          <a:prstGeom prst="roundRect">
            <a:avLst/>
          </a:prstGeom>
          <a:solidFill>
            <a:srgbClr val="4681AC"/>
          </a:solidFill>
          <a:ln>
            <a:solidFill>
              <a:srgbClr val="000000"/>
            </a:solidFill>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lnSpc>
                <a:spcPct val="90000"/>
              </a:lnSpc>
              <a:defRPr/>
            </a:pPr>
            <a:endParaRPr lang="en-US" sz="1350">
              <a:solidFill>
                <a:schemeClr val="dk1">
                  <a:alpha val="57000"/>
                </a:schemeClr>
              </a:solidFill>
            </a:endParaRPr>
          </a:p>
        </p:txBody>
      </p:sp>
      <p:pic>
        <p:nvPicPr>
          <p:cNvPr id="53" name="Picture 34"/>
          <p:cNvPicPr>
            <a:picLocks noChangeAspect="1" noChangeArrowheads="1"/>
          </p:cNvPicPr>
          <p:nvPr/>
        </p:nvPicPr>
        <p:blipFill>
          <a:blip r:embed="rId12">
            <a:clrChange>
              <a:clrFrom>
                <a:srgbClr val="FFFFFF"/>
              </a:clrFrom>
              <a:clrTo>
                <a:srgbClr val="FFFFFF">
                  <a:alpha val="0"/>
                </a:srgbClr>
              </a:clrTo>
            </a:clrChange>
            <a:lum bright="-40000"/>
            <a:grayscl/>
            <a:extLst>
              <a:ext uri="{28A0092B-C50C-407E-A947-70E740481C1C}">
                <a14:useLocalDpi xmlns:a14="http://schemas.microsoft.com/office/drawing/2010/main" val="0"/>
              </a:ext>
            </a:extLst>
          </a:blip>
          <a:srcRect/>
          <a:stretch>
            <a:fillRect/>
          </a:stretch>
        </p:blipFill>
        <p:spPr bwMode="auto">
          <a:xfrm>
            <a:off x="3070540" y="2183099"/>
            <a:ext cx="235744" cy="278121"/>
          </a:xfrm>
          <a:prstGeom prst="rect">
            <a:avLst/>
          </a:prstGeom>
          <a:solidFill>
            <a:srgbClr val="4681A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4" name="Gerade Verbindung mit Pfeil 53"/>
          <p:cNvCxnSpPr/>
          <p:nvPr/>
        </p:nvCxnSpPr>
        <p:spPr bwMode="auto">
          <a:xfrm flipH="1" flipV="1">
            <a:off x="5622444" y="1152942"/>
            <a:ext cx="51793" cy="6559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Gerade Verbindung mit Pfeil 55"/>
          <p:cNvCxnSpPr>
            <a:stCxn id="57" idx="2"/>
          </p:cNvCxnSpPr>
          <p:nvPr/>
        </p:nvCxnSpPr>
        <p:spPr bwMode="auto">
          <a:xfrm>
            <a:off x="4117105" y="1771284"/>
            <a:ext cx="0" cy="400389"/>
          </a:xfrm>
          <a:prstGeom prst="straightConnector1">
            <a:avLst/>
          </a:prstGeom>
          <a:ln w="9525">
            <a:tailEnd type="triangle"/>
          </a:ln>
          <a:extLst/>
        </p:spPr>
        <p:style>
          <a:lnRef idx="1">
            <a:schemeClr val="dk1"/>
          </a:lnRef>
          <a:fillRef idx="0">
            <a:schemeClr val="dk1"/>
          </a:fillRef>
          <a:effectRef idx="0">
            <a:schemeClr val="dk1"/>
          </a:effectRef>
          <a:fontRef idx="minor">
            <a:schemeClr val="tx1"/>
          </a:fontRef>
        </p:style>
      </p:cxnSp>
      <p:pic>
        <p:nvPicPr>
          <p:cNvPr id="57" name="Picture 5"/>
          <p:cNvPicPr>
            <a:picLocks noChangeAspect="1"/>
          </p:cNvPicPr>
          <p:nvPr/>
        </p:nvPicPr>
        <p:blipFill rotWithShape="1">
          <a:blip r:embed="rId13">
            <a:extLst>
              <a:ext uri="{28A0092B-C50C-407E-A947-70E740481C1C}">
                <a14:useLocalDpi xmlns:a14="http://schemas.microsoft.com/office/drawing/2010/main" val="0"/>
              </a:ext>
            </a:extLst>
          </a:blip>
          <a:srcRect r="76028" b="17009"/>
          <a:stretch/>
        </p:blipFill>
        <p:spPr bwMode="auto">
          <a:xfrm>
            <a:off x="3901418" y="1344593"/>
            <a:ext cx="431374" cy="426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30"/>
          <p:cNvSpPr txBox="1">
            <a:spLocks noChangeArrowheads="1"/>
          </p:cNvSpPr>
          <p:nvPr/>
        </p:nvSpPr>
        <p:spPr bwMode="auto">
          <a:xfrm>
            <a:off x="2875274" y="2516292"/>
            <a:ext cx="6344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r>
              <a:rPr lang="de-DE" altLang="en-US" sz="900" b="1" dirty="0">
                <a:solidFill>
                  <a:schemeClr val="tx1"/>
                </a:solidFill>
                <a:latin typeface="Calibri" panose="020F0502020204030204" pitchFamily="34" charset="0"/>
              </a:rPr>
              <a:t>Gateway</a:t>
            </a:r>
            <a:endParaRPr lang="en-US" altLang="en-US" sz="900" b="1" dirty="0">
              <a:solidFill>
                <a:schemeClr val="tx1"/>
              </a:solidFill>
              <a:latin typeface="Calibri" panose="020F0502020204030204" pitchFamily="34" charset="0"/>
            </a:endParaRPr>
          </a:p>
        </p:txBody>
      </p:sp>
      <p:cxnSp>
        <p:nvCxnSpPr>
          <p:cNvPr id="69" name="Straight Arrow Connector 35"/>
          <p:cNvCxnSpPr/>
          <p:nvPr/>
        </p:nvCxnSpPr>
        <p:spPr>
          <a:xfrm>
            <a:off x="3428680" y="2324921"/>
            <a:ext cx="377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36"/>
          <p:cNvCxnSpPr/>
          <p:nvPr/>
        </p:nvCxnSpPr>
        <p:spPr>
          <a:xfrm>
            <a:off x="4527231" y="2325701"/>
            <a:ext cx="3955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TextBox 33"/>
          <p:cNvSpPr txBox="1">
            <a:spLocks noChangeArrowheads="1"/>
          </p:cNvSpPr>
          <p:nvPr/>
        </p:nvSpPr>
        <p:spPr bwMode="auto">
          <a:xfrm>
            <a:off x="3669585" y="2528835"/>
            <a:ext cx="857250" cy="2308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algn="ctr" eaLnBrk="1" hangingPunct="1"/>
            <a:r>
              <a:rPr lang="en-US" altLang="en-US" sz="900" b="1" dirty="0" smtClean="0">
                <a:ln w="6350">
                  <a:noFill/>
                </a:ln>
                <a:solidFill>
                  <a:schemeClr val="tx1"/>
                </a:solidFill>
                <a:latin typeface="Calibri" panose="020F0502020204030204" pitchFamily="34" charset="0"/>
              </a:rPr>
              <a:t>NoSQL store</a:t>
            </a:r>
            <a:endParaRPr lang="en-US" altLang="en-US" sz="900" b="1" dirty="0">
              <a:ln w="6350">
                <a:noFill/>
              </a:ln>
              <a:solidFill>
                <a:schemeClr val="tx1"/>
              </a:solidFill>
              <a:latin typeface="Calibri" panose="020F0502020204030204" pitchFamily="34" charset="0"/>
            </a:endParaRPr>
          </a:p>
        </p:txBody>
      </p:sp>
      <p:sp>
        <p:nvSpPr>
          <p:cNvPr id="73" name="TextBox 40"/>
          <p:cNvSpPr txBox="1">
            <a:spLocks noChangeArrowheads="1"/>
          </p:cNvSpPr>
          <p:nvPr/>
        </p:nvSpPr>
        <p:spPr bwMode="auto">
          <a:xfrm>
            <a:off x="4365446" y="1942961"/>
            <a:ext cx="7163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algn="ctr"/>
            <a:r>
              <a:rPr lang="de-DE" altLang="en-US" sz="900" b="1" dirty="0" smtClean="0">
                <a:solidFill>
                  <a:schemeClr val="tx1"/>
                </a:solidFill>
                <a:latin typeface="Calibri" panose="020F0502020204030204" pitchFamily="34" charset="0"/>
              </a:rPr>
              <a:t>Trans-</a:t>
            </a:r>
          </a:p>
          <a:p>
            <a:pPr algn="ctr"/>
            <a:r>
              <a:rPr lang="de-DE" altLang="en-US" sz="900" b="1" dirty="0" err="1" smtClean="0">
                <a:solidFill>
                  <a:schemeClr val="tx1"/>
                </a:solidFill>
                <a:latin typeface="Calibri" panose="020F0502020204030204" pitchFamily="34" charset="0"/>
              </a:rPr>
              <a:t>formation</a:t>
            </a:r>
            <a:endParaRPr lang="en-US" altLang="en-US" sz="900" b="1" dirty="0">
              <a:solidFill>
                <a:schemeClr val="tx1"/>
              </a:solidFill>
              <a:latin typeface="Calibri" panose="020F0502020204030204" pitchFamily="34" charset="0"/>
            </a:endParaRPr>
          </a:p>
        </p:txBody>
      </p:sp>
      <p:sp>
        <p:nvSpPr>
          <p:cNvPr id="79" name="Rechteck 78"/>
          <p:cNvSpPr/>
          <p:nvPr/>
        </p:nvSpPr>
        <p:spPr>
          <a:xfrm>
            <a:off x="3659870" y="1124628"/>
            <a:ext cx="928459" cy="230832"/>
          </a:xfrm>
          <a:prstGeom prst="rect">
            <a:avLst/>
          </a:prstGeom>
          <a:solidFill>
            <a:srgbClr val="FFFFFF">
              <a:alpha val="50196"/>
            </a:srgbClr>
          </a:solidFill>
        </p:spPr>
        <p:txBody>
          <a:bodyPr wrap="none">
            <a:spAutoFit/>
          </a:bodyPr>
          <a:lstStyle/>
          <a:p>
            <a:r>
              <a:rPr lang="en-US" sz="900" b="1" dirty="0" smtClean="0">
                <a:latin typeface="Lubalin Book" pitchFamily="50" charset="0"/>
              </a:rPr>
              <a:t>IBM Cloudant</a:t>
            </a:r>
            <a:endParaRPr lang="en-US" sz="900" b="1" dirty="0"/>
          </a:p>
        </p:txBody>
      </p:sp>
      <p:grpSp>
        <p:nvGrpSpPr>
          <p:cNvPr id="101" name="Gruppieren 100"/>
          <p:cNvGrpSpPr/>
          <p:nvPr/>
        </p:nvGrpSpPr>
        <p:grpSpPr>
          <a:xfrm>
            <a:off x="5097641" y="2125652"/>
            <a:ext cx="345690" cy="385071"/>
            <a:chOff x="5112002" y="2178312"/>
            <a:chExt cx="345690" cy="385071"/>
          </a:xfrm>
        </p:grpSpPr>
        <p:sp>
          <p:nvSpPr>
            <p:cNvPr id="88" name="Flowchart: Magnetic Disk 29"/>
            <p:cNvSpPr/>
            <p:nvPr/>
          </p:nvSpPr>
          <p:spPr>
            <a:xfrm>
              <a:off x="5112002" y="2178312"/>
              <a:ext cx="345690" cy="385071"/>
            </a:xfrm>
            <a:prstGeom prst="flowChartMagneticDisk">
              <a:avLst/>
            </a:prstGeom>
            <a:solidFill>
              <a:srgbClr val="4681AC"/>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sz="1350"/>
            </a:p>
          </p:txBody>
        </p:sp>
        <p:pic>
          <p:nvPicPr>
            <p:cNvPr id="91" name="Picture 55"/>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179898" y="2312610"/>
              <a:ext cx="205979" cy="189270"/>
            </a:xfrm>
            <a:prstGeom prst="rect">
              <a:avLst/>
            </a:prstGeom>
            <a:solidFill>
              <a:srgbClr val="4681AC"/>
            </a:solidFill>
            <a:ln>
              <a:noFill/>
            </a:ln>
            <a:extLst>
              <a:ext uri="{91240B29-F687-4f45-9708-019B960494DF}">
                <a14:hiddenLine xmlns:a14="http://schemas.microsoft.com/office/drawing/2010/main" w="9525">
                  <a:solidFill>
                    <a:srgbClr val="000000"/>
                  </a:solidFill>
                  <a:miter lim="800000"/>
                  <a:headEnd/>
                  <a:tailEnd/>
                </a14:hiddenLine>
              </a:ext>
            </a:extLst>
          </p:spPr>
        </p:pic>
      </p:grpSp>
      <p:cxnSp>
        <p:nvCxnSpPr>
          <p:cNvPr id="92" name="Gerade Verbindung mit Pfeil 91"/>
          <p:cNvCxnSpPr>
            <a:stCxn id="105" idx="2"/>
            <a:endCxn id="88" idx="1"/>
          </p:cNvCxnSpPr>
          <p:nvPr/>
        </p:nvCxnSpPr>
        <p:spPr bwMode="auto">
          <a:xfrm>
            <a:off x="5266373" y="1746308"/>
            <a:ext cx="4113" cy="379344"/>
          </a:xfrm>
          <a:prstGeom prst="straightConnector1">
            <a:avLst/>
          </a:prstGeom>
          <a:ln w="9525">
            <a:tailEnd type="triangle"/>
          </a:ln>
          <a:extLst/>
        </p:spPr>
        <p:style>
          <a:lnRef idx="1">
            <a:schemeClr val="dk1"/>
          </a:lnRef>
          <a:fillRef idx="0">
            <a:schemeClr val="dk1"/>
          </a:fillRef>
          <a:effectRef idx="0">
            <a:schemeClr val="dk1"/>
          </a:effectRef>
          <a:fontRef idx="minor">
            <a:schemeClr val="tx1"/>
          </a:fontRef>
        </p:style>
      </p:cxnSp>
      <p:sp>
        <p:nvSpPr>
          <p:cNvPr id="94" name="TextBox 33"/>
          <p:cNvSpPr txBox="1">
            <a:spLocks noChangeArrowheads="1"/>
          </p:cNvSpPr>
          <p:nvPr/>
        </p:nvSpPr>
        <p:spPr bwMode="auto">
          <a:xfrm>
            <a:off x="4862046" y="2559923"/>
            <a:ext cx="857250" cy="2308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algn="ctr" eaLnBrk="1" hangingPunct="1"/>
            <a:r>
              <a:rPr lang="en-US" altLang="en-US" sz="900" b="1" dirty="0" smtClean="0">
                <a:ln w="6350">
                  <a:noFill/>
                </a:ln>
                <a:solidFill>
                  <a:schemeClr val="tx1"/>
                </a:solidFill>
                <a:latin typeface="Calibri" panose="020F0502020204030204" pitchFamily="34" charset="0"/>
              </a:rPr>
              <a:t>RDBMS</a:t>
            </a:r>
            <a:endParaRPr lang="en-US" altLang="en-US" sz="900" b="1" dirty="0">
              <a:ln w="6350">
                <a:noFill/>
              </a:ln>
              <a:solidFill>
                <a:schemeClr val="tx1"/>
              </a:solidFill>
              <a:latin typeface="Calibri" panose="020F0502020204030204" pitchFamily="34" charset="0"/>
            </a:endParaRPr>
          </a:p>
        </p:txBody>
      </p:sp>
      <p:sp>
        <p:nvSpPr>
          <p:cNvPr id="95" name="Rechteck 94"/>
          <p:cNvSpPr/>
          <p:nvPr/>
        </p:nvSpPr>
        <p:spPr>
          <a:xfrm>
            <a:off x="4810441" y="1171133"/>
            <a:ext cx="864339" cy="230832"/>
          </a:xfrm>
          <a:prstGeom prst="rect">
            <a:avLst/>
          </a:prstGeom>
          <a:solidFill>
            <a:srgbClr val="FFFFFF">
              <a:alpha val="50196"/>
            </a:srgbClr>
          </a:solidFill>
        </p:spPr>
        <p:txBody>
          <a:bodyPr wrap="none">
            <a:spAutoFit/>
          </a:bodyPr>
          <a:lstStyle/>
          <a:p>
            <a:r>
              <a:rPr lang="en-US" sz="900" b="1" dirty="0" smtClean="0">
                <a:latin typeface="Lubalin Book" pitchFamily="50" charset="0"/>
              </a:rPr>
              <a:t>IBM dashDB</a:t>
            </a:r>
            <a:endParaRPr lang="en-US" sz="900" b="1" dirty="0"/>
          </a:p>
        </p:txBody>
      </p:sp>
      <p:sp>
        <p:nvSpPr>
          <p:cNvPr id="97" name="Flowchart: Magnetic Disk 29"/>
          <p:cNvSpPr/>
          <p:nvPr/>
        </p:nvSpPr>
        <p:spPr>
          <a:xfrm>
            <a:off x="4155709" y="2150430"/>
            <a:ext cx="177083" cy="241800"/>
          </a:xfrm>
          <a:prstGeom prst="flowChartMagneticDisk">
            <a:avLst/>
          </a:prstGeom>
          <a:solidFill>
            <a:srgbClr val="4681AC"/>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sz="1350"/>
          </a:p>
        </p:txBody>
      </p:sp>
      <p:sp>
        <p:nvSpPr>
          <p:cNvPr id="98" name="Flowchart: Magnetic Disk 29"/>
          <p:cNvSpPr/>
          <p:nvPr/>
        </p:nvSpPr>
        <p:spPr>
          <a:xfrm>
            <a:off x="4023334" y="2256534"/>
            <a:ext cx="177083" cy="241800"/>
          </a:xfrm>
          <a:prstGeom prst="flowChartMagneticDisk">
            <a:avLst/>
          </a:prstGeom>
          <a:solidFill>
            <a:srgbClr val="4681AC"/>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sz="1350"/>
          </a:p>
        </p:txBody>
      </p:sp>
      <p:pic>
        <p:nvPicPr>
          <p:cNvPr id="105" name="Grafik 10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110368" y="1434299"/>
            <a:ext cx="312009" cy="312009"/>
          </a:xfrm>
          <a:prstGeom prst="rect">
            <a:avLst/>
          </a:prstGeom>
        </p:spPr>
      </p:pic>
      <p:pic>
        <p:nvPicPr>
          <p:cNvPr id="108" name="Grafik 10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87293" y="1965722"/>
            <a:ext cx="740091" cy="563113"/>
          </a:xfrm>
          <a:prstGeom prst="rect">
            <a:avLst/>
          </a:prstGeom>
        </p:spPr>
      </p:pic>
      <p:cxnSp>
        <p:nvCxnSpPr>
          <p:cNvPr id="109" name="Straight Arrow Connector 35"/>
          <p:cNvCxnSpPr/>
          <p:nvPr/>
        </p:nvCxnSpPr>
        <p:spPr>
          <a:xfrm flipH="1" flipV="1">
            <a:off x="5531758" y="2329086"/>
            <a:ext cx="403575" cy="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hteck 111"/>
          <p:cNvSpPr/>
          <p:nvPr/>
        </p:nvSpPr>
        <p:spPr>
          <a:xfrm>
            <a:off x="5714976" y="1420120"/>
            <a:ext cx="1146468" cy="230832"/>
          </a:xfrm>
          <a:prstGeom prst="rect">
            <a:avLst/>
          </a:prstGeom>
          <a:solidFill>
            <a:srgbClr val="FFFFFF">
              <a:alpha val="50196"/>
            </a:srgbClr>
          </a:solidFill>
        </p:spPr>
        <p:txBody>
          <a:bodyPr wrap="none">
            <a:spAutoFit/>
          </a:bodyPr>
          <a:lstStyle/>
          <a:p>
            <a:r>
              <a:rPr lang="en-US" sz="900" b="1" dirty="0" smtClean="0">
                <a:latin typeface="Lubalin Book" pitchFamily="50" charset="0"/>
              </a:rPr>
              <a:t>Watson Analytics</a:t>
            </a:r>
            <a:endParaRPr lang="en-US" sz="900" b="1" dirty="0"/>
          </a:p>
        </p:txBody>
      </p:sp>
      <p:cxnSp>
        <p:nvCxnSpPr>
          <p:cNvPr id="113" name="Gerade Verbindung mit Pfeil 112"/>
          <p:cNvCxnSpPr/>
          <p:nvPr/>
        </p:nvCxnSpPr>
        <p:spPr bwMode="auto">
          <a:xfrm flipH="1">
            <a:off x="6256125" y="1654764"/>
            <a:ext cx="1213" cy="279848"/>
          </a:xfrm>
          <a:prstGeom prst="straightConnector1">
            <a:avLst/>
          </a:prstGeom>
          <a:ln w="9525">
            <a:tailEnd type="triangle"/>
          </a:ln>
          <a:extLst/>
        </p:spPr>
        <p:style>
          <a:lnRef idx="1">
            <a:schemeClr val="dk1"/>
          </a:lnRef>
          <a:fillRef idx="0">
            <a:schemeClr val="dk1"/>
          </a:fillRef>
          <a:effectRef idx="0">
            <a:schemeClr val="dk1"/>
          </a:effectRef>
          <a:fontRef idx="minor">
            <a:schemeClr val="tx1"/>
          </a:fontRef>
        </p:style>
      </p:cxnSp>
      <p:sp>
        <p:nvSpPr>
          <p:cNvPr id="115" name="Rounded Rectangle 3"/>
          <p:cNvSpPr/>
          <p:nvPr/>
        </p:nvSpPr>
        <p:spPr>
          <a:xfrm>
            <a:off x="2892346" y="3804874"/>
            <a:ext cx="2833944" cy="320860"/>
          </a:xfrm>
          <a:prstGeom prst="roundRect">
            <a:avLst>
              <a:gd name="adj" fmla="val 5179"/>
            </a:avLst>
          </a:prstGeom>
          <a:solidFill>
            <a:srgbClr val="BEE7F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r>
              <a:rPr lang="en-US" sz="1350" dirty="0" smtClean="0">
                <a:solidFill>
                  <a:schemeClr val="tx1"/>
                </a:solidFill>
              </a:rPr>
              <a:t>IBM Bluemix (PaaS)</a:t>
            </a:r>
            <a:endParaRPr lang="en-US" sz="1350" dirty="0">
              <a:solidFill>
                <a:schemeClr val="tx1"/>
              </a:solidFill>
            </a:endParaRPr>
          </a:p>
        </p:txBody>
      </p:sp>
      <p:pic>
        <p:nvPicPr>
          <p:cNvPr id="116" name="Grafik 11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22948" y="3861402"/>
            <a:ext cx="769349" cy="235127"/>
          </a:xfrm>
          <a:prstGeom prst="rect">
            <a:avLst/>
          </a:prstGeom>
        </p:spPr>
      </p:pic>
      <p:sp>
        <p:nvSpPr>
          <p:cNvPr id="117" name="Rounded Rectangle 3"/>
          <p:cNvSpPr/>
          <p:nvPr/>
        </p:nvSpPr>
        <p:spPr>
          <a:xfrm>
            <a:off x="2885351" y="4185931"/>
            <a:ext cx="3972017" cy="320860"/>
          </a:xfrm>
          <a:prstGeom prst="roundRect">
            <a:avLst>
              <a:gd name="adj" fmla="val 5179"/>
            </a:avLst>
          </a:prstGeom>
          <a:solidFill>
            <a:srgbClr val="BEE7F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r>
              <a:rPr lang="en-US" sz="1350" dirty="0" smtClean="0">
                <a:solidFill>
                  <a:schemeClr val="tx1"/>
                </a:solidFill>
              </a:rPr>
              <a:t>IBM </a:t>
            </a:r>
            <a:r>
              <a:rPr lang="en-US" sz="1350" dirty="0" err="1" smtClean="0">
                <a:solidFill>
                  <a:schemeClr val="tx1"/>
                </a:solidFill>
              </a:rPr>
              <a:t>SoftLayer</a:t>
            </a:r>
            <a:r>
              <a:rPr lang="en-US" sz="1350" dirty="0" smtClean="0">
                <a:solidFill>
                  <a:schemeClr val="tx1"/>
                </a:solidFill>
              </a:rPr>
              <a:t> (IaaS)</a:t>
            </a:r>
            <a:endParaRPr lang="en-US" sz="1350" dirty="0">
              <a:solidFill>
                <a:schemeClr val="tx1"/>
              </a:solidFill>
            </a:endParaRPr>
          </a:p>
        </p:txBody>
      </p:sp>
      <p:pic>
        <p:nvPicPr>
          <p:cNvPr id="118" name="Grafik 11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724525" y="4253181"/>
            <a:ext cx="1108422" cy="195799"/>
          </a:xfrm>
          <a:prstGeom prst="rect">
            <a:avLst/>
          </a:prstGeom>
        </p:spPr>
      </p:pic>
      <p:sp>
        <p:nvSpPr>
          <p:cNvPr id="119" name="Rechteck 118"/>
          <p:cNvSpPr/>
          <p:nvPr/>
        </p:nvSpPr>
        <p:spPr>
          <a:xfrm>
            <a:off x="6234822" y="3468607"/>
            <a:ext cx="617477" cy="279307"/>
          </a:xfrm>
          <a:prstGeom prst="rect">
            <a:avLst/>
          </a:prstGeom>
        </p:spPr>
        <p:txBody>
          <a:bodyPr wrap="none">
            <a:spAutoFit/>
          </a:bodyPr>
          <a:lstStyle/>
          <a:p>
            <a:pPr algn="ctr">
              <a:lnSpc>
                <a:spcPct val="90000"/>
              </a:lnSpc>
              <a:defRPr/>
            </a:pPr>
            <a:r>
              <a:rPr lang="en-US" sz="1350" dirty="0" smtClean="0"/>
              <a:t>(SaaS)</a:t>
            </a:r>
            <a:endParaRPr lang="en-US" sz="1350" dirty="0"/>
          </a:p>
        </p:txBody>
      </p:sp>
    </p:spTree>
    <p:extLst>
      <p:ext uri="{BB962C8B-B14F-4D97-AF65-F5344CB8AC3E}">
        <p14:creationId xmlns:p14="http://schemas.microsoft.com/office/powerpoint/2010/main" val="10922762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Use Cases</a:t>
            </a:r>
            <a:endParaRPr lang="en-US" dirty="0"/>
          </a:p>
        </p:txBody>
      </p:sp>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6</a:t>
            </a:fld>
            <a:endParaRPr lang="de-DE" dirty="0"/>
          </a:p>
        </p:txBody>
      </p:sp>
      <p:sp>
        <p:nvSpPr>
          <p:cNvPr id="6" name="Inhaltsplatzhalter 5"/>
          <p:cNvSpPr>
            <a:spLocks noGrp="1"/>
          </p:cNvSpPr>
          <p:nvPr>
            <p:ph sz="half" idx="1"/>
          </p:nvPr>
        </p:nvSpPr>
        <p:spPr/>
        <p:txBody>
          <a:bodyPr/>
          <a:lstStyle/>
          <a:p>
            <a:r>
              <a:rPr lang="en-US" dirty="0" smtClean="0"/>
              <a:t>Mobile Web Application for customers </a:t>
            </a:r>
          </a:p>
          <a:p>
            <a:endParaRPr lang="en-US" dirty="0"/>
          </a:p>
          <a:p>
            <a:r>
              <a:rPr lang="en-US" dirty="0" smtClean="0"/>
              <a:t>Ad-Hoc Data Analytics from operational data (e.g. usage, etc.) for Lines of Business</a:t>
            </a:r>
          </a:p>
          <a:p>
            <a:endParaRPr lang="en-US" dirty="0"/>
          </a:p>
          <a:p>
            <a:r>
              <a:rPr lang="en-US" dirty="0" smtClean="0"/>
              <a:t>Development of short period marketing application (e.g. </a:t>
            </a:r>
            <a:r>
              <a:rPr lang="en-US" dirty="0" err="1" smtClean="0"/>
              <a:t>Worldcup</a:t>
            </a:r>
            <a:r>
              <a:rPr lang="en-US" dirty="0" smtClean="0"/>
              <a:t>, etc.</a:t>
            </a:r>
            <a:r>
              <a:rPr lang="en-US" dirty="0" smtClean="0"/>
              <a:t>)</a:t>
            </a:r>
          </a:p>
          <a:p>
            <a:endParaRPr lang="en-US" dirty="0" smtClean="0"/>
          </a:p>
          <a:p>
            <a:r>
              <a:rPr lang="en-US" dirty="0" smtClean="0"/>
              <a:t>Trial &amp; Error development with fast cloud services</a:t>
            </a:r>
            <a:endParaRPr lang="en-US" dirty="0" smtClean="0"/>
          </a:p>
          <a:p>
            <a:pPr marL="0" indent="0">
              <a:buNone/>
            </a:pPr>
            <a:endParaRPr lang="en-US" dirty="0"/>
          </a:p>
        </p:txBody>
      </p:sp>
    </p:spTree>
    <p:extLst>
      <p:ext uri="{BB962C8B-B14F-4D97-AF65-F5344CB8AC3E}">
        <p14:creationId xmlns:p14="http://schemas.microsoft.com/office/powerpoint/2010/main" val="39914011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a:xfrm>
            <a:off x="685800" y="1621754"/>
            <a:ext cx="7772400" cy="1207618"/>
          </a:xfrm>
        </p:spPr>
        <p:txBody>
          <a:bodyPr>
            <a:normAutofit fontScale="90000"/>
          </a:bodyPr>
          <a:lstStyle/>
          <a:p>
            <a:r>
              <a:rPr lang="en-US" sz="3600" dirty="0" smtClean="0">
                <a:solidFill>
                  <a:srgbClr val="18A238"/>
                </a:solidFill>
                <a:latin typeface="Lubalin Demi for IBM"/>
              </a:rPr>
              <a:t>Explanation: </a:t>
            </a:r>
            <a:r>
              <a:rPr lang="en-US" dirty="0" smtClean="0">
                <a:solidFill>
                  <a:srgbClr val="18A238"/>
                </a:solidFill>
                <a:latin typeface="Lubalin Demi for IBM"/>
              </a:rPr>
              <a:t/>
            </a:r>
            <a:br>
              <a:rPr lang="en-US" dirty="0" smtClean="0">
                <a:solidFill>
                  <a:srgbClr val="18A238"/>
                </a:solidFill>
                <a:latin typeface="Lubalin Demi for IBM"/>
              </a:rPr>
            </a:br>
            <a:r>
              <a:rPr lang="en-US" dirty="0" smtClean="0">
                <a:solidFill>
                  <a:srgbClr val="18A238"/>
                </a:solidFill>
                <a:latin typeface="Lubalin Demi for IBM"/>
              </a:rPr>
              <a:t>The products</a:t>
            </a:r>
            <a:endParaRPr lang="en-US" dirty="0">
              <a:solidFill>
                <a:srgbClr val="18A238"/>
              </a:solidFill>
              <a:latin typeface="Lubalin Demi for IBM"/>
            </a:endParaRPr>
          </a:p>
        </p:txBody>
      </p:sp>
    </p:spTree>
    <p:extLst>
      <p:ext uri="{BB962C8B-B14F-4D97-AF65-F5344CB8AC3E}">
        <p14:creationId xmlns:p14="http://schemas.microsoft.com/office/powerpoint/2010/main" val="285248049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IBM Cloudant</a:t>
            </a:r>
            <a:endParaRPr lang="en-US" dirty="0"/>
          </a:p>
        </p:txBody>
      </p:sp>
      <p:sp>
        <p:nvSpPr>
          <p:cNvPr id="3" name="Datumsplatzhalter 2"/>
          <p:cNvSpPr>
            <a:spLocks noGrp="1"/>
          </p:cNvSpPr>
          <p:nvPr>
            <p:ph type="dt" sz="half" idx="10"/>
          </p:nvPr>
        </p:nvSpPr>
        <p:spPr/>
        <p:txBody>
          <a:bodyPr/>
          <a:lstStyle/>
          <a:p>
            <a:fld id="{BC8E6AB9-BB1F-4F1D-8E8E-8C909A682504}"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IBM BD&amp;A powered by Open Source</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8</a:t>
            </a:fld>
            <a:endParaRPr lang="de-DE" dirty="0"/>
          </a:p>
        </p:txBody>
      </p:sp>
      <p:sp>
        <p:nvSpPr>
          <p:cNvPr id="7" name="Rectangle 1"/>
          <p:cNvSpPr>
            <a:spLocks noGrp="1" noChangeArrowheads="1"/>
          </p:cNvSpPr>
          <p:nvPr>
            <p:ph idx="1"/>
          </p:nvPr>
        </p:nvSpPr>
        <p:spPr>
          <a:xfrm>
            <a:off x="268287" y="1283032"/>
            <a:ext cx="6418318" cy="3493756"/>
          </a:xfrm>
        </p:spPr>
        <p:txBody>
          <a:bodyPr>
            <a:normAutofit/>
          </a:bodyPr>
          <a:lstStyle/>
          <a:p>
            <a:pPr marL="400050"/>
            <a:r>
              <a:rPr lang="en-US" sz="1850" b="1" dirty="0" smtClean="0">
                <a:solidFill>
                  <a:srgbClr val="E33B8D"/>
                </a:solidFill>
                <a:latin typeface="+mj-lt"/>
                <a:ea typeface="ヒラギノ角ゴ Pro W3" charset="-128"/>
              </a:rPr>
              <a:t>Operational</a:t>
            </a:r>
            <a:r>
              <a:rPr lang="en-US" sz="1850" dirty="0" smtClean="0">
                <a:latin typeface="+mj-lt"/>
                <a:ea typeface="ヒラギノ角ゴ Pro W3" charset="-128"/>
              </a:rPr>
              <a:t> Data Store based on Apache CouchDB</a:t>
            </a:r>
          </a:p>
          <a:p>
            <a:pPr marL="400050"/>
            <a:r>
              <a:rPr lang="en-US" sz="1850" dirty="0" smtClean="0">
                <a:latin typeface="+mj-lt"/>
                <a:ea typeface="ヒラギノ角ゴ Pro W3" charset="-128"/>
              </a:rPr>
              <a:t>NoSQL </a:t>
            </a:r>
            <a:r>
              <a:rPr lang="en-US" sz="1850" b="1" dirty="0">
                <a:solidFill>
                  <a:srgbClr val="E33B8D"/>
                </a:solidFill>
                <a:latin typeface="+mj-lt"/>
                <a:ea typeface="ヒラギノ角ゴ Pro W3" charset="-128"/>
              </a:rPr>
              <a:t>Document </a:t>
            </a:r>
            <a:r>
              <a:rPr lang="en-US" sz="1850" b="1" dirty="0" smtClean="0">
                <a:solidFill>
                  <a:srgbClr val="E33B8D"/>
                </a:solidFill>
                <a:latin typeface="+mj-lt"/>
                <a:ea typeface="ヒラギノ角ゴ Pro W3" charset="-128"/>
              </a:rPr>
              <a:t>Database </a:t>
            </a:r>
            <a:r>
              <a:rPr lang="en-US" sz="1850" dirty="0" smtClean="0">
                <a:latin typeface="+mj-lt"/>
                <a:ea typeface="ヒラギノ角ゴ Pro W3" charset="-128"/>
              </a:rPr>
              <a:t>(schema less)</a:t>
            </a:r>
          </a:p>
          <a:p>
            <a:pPr marL="400050"/>
            <a:r>
              <a:rPr lang="en-US" sz="1850" dirty="0" smtClean="0">
                <a:latin typeface="+mj-lt"/>
                <a:ea typeface="ヒラギノ角ゴ Pro W3" charset="-128"/>
              </a:rPr>
              <a:t>Simple </a:t>
            </a:r>
            <a:r>
              <a:rPr lang="en-US" sz="1850" dirty="0">
                <a:latin typeface="+mj-lt"/>
                <a:ea typeface="ヒラギノ角ゴ Pro W3" charset="-128"/>
              </a:rPr>
              <a:t>and well-defined </a:t>
            </a:r>
            <a:r>
              <a:rPr lang="en-US" sz="1850" b="1" dirty="0">
                <a:solidFill>
                  <a:srgbClr val="E33B8D"/>
                </a:solidFill>
                <a:latin typeface="+mj-lt"/>
                <a:ea typeface="ヒラギノ角ゴ Pro W3" charset="-128"/>
              </a:rPr>
              <a:t>HTTP </a:t>
            </a:r>
            <a:r>
              <a:rPr lang="en-US" sz="1850" b="1" dirty="0" smtClean="0">
                <a:solidFill>
                  <a:srgbClr val="E33B8D"/>
                </a:solidFill>
                <a:latin typeface="+mj-lt"/>
                <a:ea typeface="ヒラギノ角ゴ Pro W3" charset="-128"/>
              </a:rPr>
              <a:t>API</a:t>
            </a:r>
          </a:p>
          <a:p>
            <a:pPr marL="400050"/>
            <a:r>
              <a:rPr lang="en-US" sz="1850" dirty="0" smtClean="0">
                <a:latin typeface="+mj-lt"/>
                <a:ea typeface="ヒラギノ角ゴ Pro W3" charset="-128"/>
              </a:rPr>
              <a:t>Fully Integrated:</a:t>
            </a:r>
          </a:p>
          <a:p>
            <a:pPr marL="800100" lvl="1"/>
            <a:r>
              <a:rPr lang="en-US" sz="1500" b="1" dirty="0" smtClean="0">
                <a:solidFill>
                  <a:srgbClr val="E33B8D"/>
                </a:solidFill>
                <a:latin typeface="+mj-lt"/>
                <a:ea typeface="ヒラギノ角ゴ ProN W6" charset="-128"/>
              </a:rPr>
              <a:t>Replication</a:t>
            </a:r>
            <a:r>
              <a:rPr lang="en-US" sz="1500" dirty="0" smtClean="0">
                <a:latin typeface="+mj-lt"/>
                <a:ea typeface="ヒラギノ角ゴ ProN W6" charset="-128"/>
              </a:rPr>
              <a:t> </a:t>
            </a:r>
            <a:r>
              <a:rPr lang="en-US" sz="1500" dirty="0">
                <a:latin typeface="+mj-lt"/>
                <a:ea typeface="ヒラギノ角ゴ ProN W6" charset="-128"/>
              </a:rPr>
              <a:t>&amp; </a:t>
            </a:r>
            <a:r>
              <a:rPr lang="en-US" sz="1500" b="1" dirty="0" smtClean="0">
                <a:solidFill>
                  <a:srgbClr val="E33B8D"/>
                </a:solidFill>
                <a:latin typeface="+mj-lt"/>
                <a:ea typeface="ヒラギノ角ゴ ProN W6" charset="-128"/>
              </a:rPr>
              <a:t>Sync</a:t>
            </a:r>
          </a:p>
          <a:p>
            <a:pPr marL="800100" lvl="1"/>
            <a:r>
              <a:rPr lang="en-US" sz="1500" b="1" dirty="0" smtClean="0">
                <a:solidFill>
                  <a:srgbClr val="E33B8D"/>
                </a:solidFill>
                <a:latin typeface="+mj-lt"/>
                <a:ea typeface="ヒラギノ角ゴ ProN W6" charset="-128"/>
              </a:rPr>
              <a:t>MapReduce</a:t>
            </a:r>
            <a:r>
              <a:rPr lang="en-US" sz="1500" dirty="0" smtClean="0">
                <a:latin typeface="+mj-lt"/>
                <a:ea typeface="ヒラギノ角ゴ ProN W6" charset="-128"/>
              </a:rPr>
              <a:t> </a:t>
            </a:r>
            <a:r>
              <a:rPr lang="en-US" sz="1500" dirty="0">
                <a:latin typeface="+mj-lt"/>
                <a:ea typeface="ヒラギノ角ゴ ProN W6" charset="-128"/>
              </a:rPr>
              <a:t>for Real-time </a:t>
            </a:r>
            <a:r>
              <a:rPr lang="en-US" sz="1500" dirty="0" smtClean="0">
                <a:latin typeface="+mj-lt"/>
                <a:ea typeface="ヒラギノ角ゴ ProN W6" charset="-128"/>
              </a:rPr>
              <a:t>Indexing</a:t>
            </a:r>
          </a:p>
          <a:p>
            <a:pPr marL="800100" lvl="1"/>
            <a:r>
              <a:rPr lang="en-US" sz="1500" dirty="0" smtClean="0">
                <a:latin typeface="+mj-lt"/>
                <a:ea typeface="ヒラギノ角ゴ ProN W6" charset="-128"/>
              </a:rPr>
              <a:t>Full-Text </a:t>
            </a:r>
            <a:r>
              <a:rPr lang="en-US" sz="1500" b="1" dirty="0" smtClean="0">
                <a:solidFill>
                  <a:srgbClr val="E33B8D"/>
                </a:solidFill>
                <a:latin typeface="+mj-lt"/>
                <a:ea typeface="ヒラギノ角ゴ ProN W6" charset="-128"/>
              </a:rPr>
              <a:t>Search</a:t>
            </a:r>
          </a:p>
          <a:p>
            <a:pPr marL="800100" lvl="1"/>
            <a:r>
              <a:rPr lang="en-US" sz="1500" b="1" dirty="0" smtClean="0">
                <a:solidFill>
                  <a:srgbClr val="E33B8D"/>
                </a:solidFill>
                <a:latin typeface="+mj-lt"/>
                <a:ea typeface="ヒラギノ角ゴ ProN W6" charset="-128"/>
              </a:rPr>
              <a:t>GeoSpatial</a:t>
            </a:r>
          </a:p>
          <a:p>
            <a:pPr marL="400050"/>
            <a:r>
              <a:rPr lang="en-US" b="1" dirty="0" smtClean="0">
                <a:solidFill>
                  <a:srgbClr val="E33B8D"/>
                </a:solidFill>
                <a:latin typeface="+mj-lt"/>
                <a:ea typeface="ヒラギノ角ゴ Pro W3" charset="-128"/>
              </a:rPr>
              <a:t>Multi-tenant</a:t>
            </a:r>
            <a:r>
              <a:rPr lang="en-US" dirty="0" smtClean="0">
                <a:latin typeface="+mj-lt"/>
                <a:ea typeface="ヒラギノ角ゴ Pro W3" charset="-128"/>
              </a:rPr>
              <a:t> </a:t>
            </a:r>
            <a:r>
              <a:rPr lang="en-US" dirty="0">
                <a:latin typeface="+mj-lt"/>
                <a:ea typeface="ヒラギノ角ゴ Pro W3" charset="-128"/>
              </a:rPr>
              <a:t>and </a:t>
            </a:r>
            <a:r>
              <a:rPr lang="en-US" b="1" dirty="0">
                <a:solidFill>
                  <a:srgbClr val="E33B8D"/>
                </a:solidFill>
                <a:latin typeface="+mj-lt"/>
                <a:ea typeface="ヒラギノ角ゴ Pro W3" charset="-128"/>
              </a:rPr>
              <a:t>dedicated</a:t>
            </a:r>
            <a:r>
              <a:rPr lang="en-US" dirty="0">
                <a:latin typeface="+mj-lt"/>
                <a:ea typeface="ヒラギノ角ゴ Pro W3" charset="-128"/>
              </a:rPr>
              <a:t>-tenant </a:t>
            </a:r>
            <a:r>
              <a:rPr lang="en-US" dirty="0">
                <a:solidFill>
                  <a:srgbClr val="E33B8D"/>
                </a:solidFill>
                <a:latin typeface="+mj-lt"/>
                <a:ea typeface="ヒラギノ角ゴ Pro W3" charset="-128"/>
              </a:rPr>
              <a:t>clusters </a:t>
            </a:r>
            <a:r>
              <a:rPr lang="en-US" b="1" dirty="0">
                <a:solidFill>
                  <a:srgbClr val="E33B8D"/>
                </a:solidFill>
                <a:latin typeface="+mj-lt"/>
                <a:ea typeface="ヒラギノ角ゴ Pro W3" charset="-128"/>
              </a:rPr>
              <a:t>or </a:t>
            </a:r>
            <a:r>
              <a:rPr lang="en-US" b="1" dirty="0" smtClean="0">
                <a:solidFill>
                  <a:srgbClr val="E33B8D"/>
                </a:solidFill>
                <a:latin typeface="+mj-lt"/>
                <a:ea typeface="ヒラギノ角ゴ Pro W3" charset="-128"/>
              </a:rPr>
              <a:t>on-premise</a:t>
            </a:r>
          </a:p>
          <a:p>
            <a:pPr marL="400050"/>
            <a:r>
              <a:rPr lang="en-US" dirty="0" smtClean="0">
                <a:latin typeface="+mj-lt"/>
                <a:ea typeface="ヒラギノ角ゴ Pro W3" charset="-128"/>
              </a:rPr>
              <a:t>Monitoring</a:t>
            </a:r>
            <a:r>
              <a:rPr lang="en-US" dirty="0">
                <a:latin typeface="+mj-lt"/>
                <a:ea typeface="ヒラギノ角ゴ Pro W3" charset="-128"/>
              </a:rPr>
              <a:t>, administration &amp; development </a:t>
            </a:r>
            <a:r>
              <a:rPr lang="en-US" dirty="0" smtClean="0">
                <a:latin typeface="+mj-lt"/>
                <a:ea typeface="ヒラギノ角ゴ Pro W3" charset="-128"/>
              </a:rPr>
              <a:t>Dashboard</a:t>
            </a:r>
          </a:p>
        </p:txBody>
      </p:sp>
      <p:grpSp>
        <p:nvGrpSpPr>
          <p:cNvPr id="8" name="Gruppieren 7"/>
          <p:cNvGrpSpPr/>
          <p:nvPr/>
        </p:nvGrpSpPr>
        <p:grpSpPr>
          <a:xfrm>
            <a:off x="6789612" y="781330"/>
            <a:ext cx="2005615" cy="1463000"/>
            <a:chOff x="5620683" y="763586"/>
            <a:chExt cx="3189943" cy="2326911"/>
          </a:xfrm>
        </p:grpSpPr>
        <p:pic>
          <p:nvPicPr>
            <p:cNvPr id="9"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0683" y="763586"/>
              <a:ext cx="3189943" cy="2215507"/>
            </a:xfrm>
            <a:prstGeom prst="rect">
              <a:avLst/>
            </a:prstGeom>
            <a:noFill/>
            <a:ln>
              <a:noFill/>
            </a:ln>
            <a:effectLst>
              <a:outerShdw blurRad="63500" dist="107763" dir="2700000" algn="ctr" rotWithShape="0">
                <a:srgbClr val="00000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p:nvSpPr>
          <p:spPr bwMode="auto">
            <a:xfrm>
              <a:off x="5758925" y="1510647"/>
              <a:ext cx="1087625" cy="5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Clr>
                  <a:schemeClr val="tx1"/>
                </a:buClr>
                <a:buFont typeface="Wingdings" panose="05000000000000000000" pitchFamily="2" charset="2"/>
                <a:buNone/>
              </a:pPr>
              <a:r>
                <a:rPr lang="en-US" sz="900" b="1" dirty="0">
                  <a:solidFill>
                    <a:schemeClr val="bg1"/>
                  </a:solidFill>
                </a:rPr>
                <a:t>Mobile Devices</a:t>
              </a:r>
            </a:p>
          </p:txBody>
        </p:sp>
        <p:sp>
          <p:nvSpPr>
            <p:cNvPr id="11" name="TextBox 9"/>
            <p:cNvSpPr txBox="1">
              <a:spLocks noChangeArrowheads="1"/>
            </p:cNvSpPr>
            <p:nvPr/>
          </p:nvSpPr>
          <p:spPr bwMode="auto">
            <a:xfrm>
              <a:off x="6740387" y="2723357"/>
              <a:ext cx="1087625" cy="36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Clr>
                  <a:schemeClr val="tx1"/>
                </a:buClr>
                <a:buFont typeface="Wingdings" panose="05000000000000000000" pitchFamily="2" charset="2"/>
                <a:buNone/>
              </a:pPr>
              <a:r>
                <a:rPr lang="en-US" sz="900" b="1" dirty="0">
                  <a:solidFill>
                    <a:schemeClr val="bg1"/>
                  </a:solidFill>
                </a:rPr>
                <a:t>Big Data</a:t>
              </a:r>
            </a:p>
          </p:txBody>
        </p:sp>
        <p:sp>
          <p:nvSpPr>
            <p:cNvPr id="12" name="TextBox 9"/>
            <p:cNvSpPr txBox="1">
              <a:spLocks noChangeArrowheads="1"/>
            </p:cNvSpPr>
            <p:nvPr/>
          </p:nvSpPr>
          <p:spPr bwMode="auto">
            <a:xfrm>
              <a:off x="7479547" y="1522857"/>
              <a:ext cx="1086554" cy="5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Clr>
                  <a:schemeClr val="tx1"/>
                </a:buClr>
                <a:buFont typeface="Wingdings" panose="05000000000000000000" pitchFamily="2" charset="2"/>
                <a:buNone/>
              </a:pPr>
              <a:r>
                <a:rPr lang="en-US" sz="900" b="1" dirty="0">
                  <a:solidFill>
                    <a:schemeClr val="bg1"/>
                  </a:solidFill>
                </a:rPr>
                <a:t>Cloud </a:t>
              </a:r>
            </a:p>
            <a:p>
              <a:pPr algn="ctr" eaLnBrk="1" hangingPunct="1">
                <a:buClr>
                  <a:schemeClr val="tx1"/>
                </a:buClr>
                <a:buFont typeface="Wingdings" panose="05000000000000000000" pitchFamily="2" charset="2"/>
                <a:buNone/>
              </a:pPr>
              <a:r>
                <a:rPr lang="en-US" sz="900" b="1" dirty="0">
                  <a:solidFill>
                    <a:schemeClr val="bg1"/>
                  </a:solidFill>
                </a:rPr>
                <a:t>Delivery</a:t>
              </a:r>
            </a:p>
          </p:txBody>
        </p:sp>
      </p:grpSp>
      <p:grpSp>
        <p:nvGrpSpPr>
          <p:cNvPr id="13" name="Group 16"/>
          <p:cNvGrpSpPr/>
          <p:nvPr/>
        </p:nvGrpSpPr>
        <p:grpSpPr>
          <a:xfrm>
            <a:off x="6654571" y="2381771"/>
            <a:ext cx="2189790" cy="1379861"/>
            <a:chOff x="1530377" y="2908020"/>
            <a:chExt cx="5749467" cy="3622935"/>
          </a:xfrm>
        </p:grpSpPr>
        <p:grpSp>
          <p:nvGrpSpPr>
            <p:cNvPr id="14" name="Group 132"/>
            <p:cNvGrpSpPr/>
            <p:nvPr/>
          </p:nvGrpSpPr>
          <p:grpSpPr>
            <a:xfrm>
              <a:off x="1530377" y="2908020"/>
              <a:ext cx="5749467" cy="2702208"/>
              <a:chOff x="316933" y="1039891"/>
              <a:chExt cx="8573066" cy="4029280"/>
            </a:xfrm>
          </p:grpSpPr>
          <p:pic>
            <p:nvPicPr>
              <p:cNvPr id="25" name="Picture 13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933" y="2243624"/>
                <a:ext cx="1213083"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01848" y="2420017"/>
                <a:ext cx="644525" cy="711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7" name="Picture 1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262265" y="1641758"/>
                <a:ext cx="1213083"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47180" y="1818151"/>
                <a:ext cx="644525" cy="711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 name="Picture 137"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933" y="3372831"/>
                <a:ext cx="1213083"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01848" y="3549224"/>
                <a:ext cx="644525" cy="711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1" name="Picture 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bwMode="auto">
              <a:xfrm>
                <a:off x="1450874" y="2950351"/>
                <a:ext cx="848844" cy="820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40"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04405" y="2243624"/>
                <a:ext cx="1213083"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489320" y="2420017"/>
                <a:ext cx="644525" cy="711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4" name="Picture 1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04405" y="3372831"/>
                <a:ext cx="1213083"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489320" y="3549224"/>
                <a:ext cx="644525" cy="711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6" name="Picture 144"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262265" y="4003958"/>
                <a:ext cx="1213083"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47180" y="4180351"/>
                <a:ext cx="644525" cy="711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8" name="Rectangle 147"/>
              <p:cNvSpPr>
                <a:spLocks/>
              </p:cNvSpPr>
              <p:nvPr/>
            </p:nvSpPr>
            <p:spPr bwMode="auto">
              <a:xfrm>
                <a:off x="4404728" y="1625504"/>
                <a:ext cx="734269" cy="4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eaLnBrk="1" hangingPunct="1"/>
                <a:r>
                  <a:rPr lang="en-US" sz="788" b="1" dirty="0">
                    <a:solidFill>
                      <a:srgbClr val="002C77"/>
                    </a:solidFill>
                    <a:latin typeface="Source Sans Pro" charset="0"/>
                    <a:ea typeface="MS PGothic" charset="0"/>
                    <a:cs typeface="MS PGothic" charset="0"/>
                    <a:sym typeface="Source Sans Pro" charset="0"/>
                  </a:rPr>
                  <a:t>Pull</a:t>
                </a:r>
                <a:endParaRPr lang="en-US" sz="900" dirty="0">
                  <a:solidFill>
                    <a:srgbClr val="002C77"/>
                  </a:solidFill>
                  <a:latin typeface="Source Sans Pro" charset="0"/>
                  <a:ea typeface="MS PGothic" charset="0"/>
                  <a:cs typeface="MS PGothic" charset="0"/>
                  <a:sym typeface="Source Sans Pro" charset="0"/>
                </a:endParaRPr>
              </a:p>
            </p:txBody>
          </p:sp>
          <p:sp>
            <p:nvSpPr>
              <p:cNvPr id="39" name="Rectangle 148"/>
              <p:cNvSpPr>
                <a:spLocks/>
              </p:cNvSpPr>
              <p:nvPr/>
            </p:nvSpPr>
            <p:spPr bwMode="auto">
              <a:xfrm>
                <a:off x="3893278" y="3768742"/>
                <a:ext cx="972749" cy="4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eaLnBrk="1" hangingPunct="1"/>
                <a:r>
                  <a:rPr lang="en-US" sz="788" b="1" dirty="0">
                    <a:solidFill>
                      <a:srgbClr val="002C77"/>
                    </a:solidFill>
                    <a:latin typeface="Source Sans Pro" charset="0"/>
                    <a:ea typeface="MS PGothic" charset="0"/>
                    <a:cs typeface="MS PGothic" charset="0"/>
                    <a:sym typeface="Source Sans Pro" charset="0"/>
                  </a:rPr>
                  <a:t>Push</a:t>
                </a:r>
                <a:endParaRPr lang="en-US" sz="900" dirty="0">
                  <a:solidFill>
                    <a:srgbClr val="002C77"/>
                  </a:solidFill>
                  <a:latin typeface="Source Sans Pro" charset="0"/>
                  <a:ea typeface="MS PGothic" charset="0"/>
                  <a:cs typeface="MS PGothic" charset="0"/>
                  <a:sym typeface="Source Sans Pro" charset="0"/>
                </a:endParaRPr>
              </a:p>
            </p:txBody>
          </p:sp>
          <p:pic>
            <p:nvPicPr>
              <p:cNvPr id="40" name="Picture 149" descr="C:\Users\Bryan\Desktop\green rect.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789444" y="2243624"/>
                <a:ext cx="1213083"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074359" y="2420017"/>
                <a:ext cx="644525" cy="711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2" name="Picture 151" descr="C:\Users\Bryan\Desktop\green rect.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734776" y="1641758"/>
                <a:ext cx="1213083"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019691" y="1818151"/>
                <a:ext cx="644525" cy="711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4" name="Picture 153" descr="C:\Users\Bryan\Desktop\green rect.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789444" y="3372831"/>
                <a:ext cx="1213083"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074359" y="3549224"/>
                <a:ext cx="644525" cy="711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6" name="Picture 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bwMode="auto">
              <a:xfrm>
                <a:off x="6923385" y="2950351"/>
                <a:ext cx="848844" cy="820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56" descr="C:\Users\Bryan\Desktop\green rect.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76916" y="2243624"/>
                <a:ext cx="1213083"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961831" y="2420017"/>
                <a:ext cx="644525" cy="711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9" name="Picture 158" descr="C:\Users\Bryan\Desktop\green rect.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76916" y="3372831"/>
                <a:ext cx="1213083"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961831" y="3549224"/>
                <a:ext cx="644525" cy="711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1" name="Picture 160" descr="C:\Users\Bryan\Desktop\green rect.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734776" y="4003958"/>
                <a:ext cx="1213083"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019691" y="4180351"/>
                <a:ext cx="644525" cy="711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3" name="Rectangle 163"/>
              <p:cNvSpPr>
                <a:spLocks/>
              </p:cNvSpPr>
              <p:nvPr/>
            </p:nvSpPr>
            <p:spPr bwMode="auto">
              <a:xfrm>
                <a:off x="988629" y="1093315"/>
                <a:ext cx="1776048" cy="4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eaLnBrk="1" hangingPunct="1"/>
                <a:r>
                  <a:rPr lang="en-US" sz="788" b="1" dirty="0">
                    <a:solidFill>
                      <a:srgbClr val="002C77"/>
                    </a:solidFill>
                    <a:latin typeface="Source Sans Pro" charset="0"/>
                    <a:ea typeface="MS PGothic" charset="0"/>
                    <a:cs typeface="MS PGothic" charset="0"/>
                    <a:sym typeface="Source Sans Pro" charset="0"/>
                  </a:rPr>
                  <a:t>Cluster A</a:t>
                </a:r>
                <a:endParaRPr lang="en-US" sz="788" dirty="0">
                  <a:solidFill>
                    <a:srgbClr val="002C77"/>
                  </a:solidFill>
                  <a:latin typeface="Source Sans Pro" charset="0"/>
                  <a:ea typeface="MS PGothic" charset="0"/>
                  <a:cs typeface="MS PGothic" charset="0"/>
                  <a:sym typeface="Source Sans Pro" charset="0"/>
                </a:endParaRPr>
              </a:p>
            </p:txBody>
          </p:sp>
          <p:sp>
            <p:nvSpPr>
              <p:cNvPr id="54" name="Rectangle 164"/>
              <p:cNvSpPr>
                <a:spLocks/>
              </p:cNvSpPr>
              <p:nvPr/>
            </p:nvSpPr>
            <p:spPr bwMode="auto">
              <a:xfrm>
                <a:off x="6461138" y="1039891"/>
                <a:ext cx="1776048" cy="4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eaLnBrk="1" hangingPunct="1"/>
                <a:r>
                  <a:rPr lang="en-US" sz="788" b="1" dirty="0">
                    <a:solidFill>
                      <a:srgbClr val="002C77"/>
                    </a:solidFill>
                    <a:latin typeface="Source Sans Pro" charset="0"/>
                    <a:ea typeface="MS PGothic" charset="0"/>
                    <a:cs typeface="MS PGothic" charset="0"/>
                    <a:sym typeface="Source Sans Pro" charset="0"/>
                  </a:rPr>
                  <a:t>Cluster B</a:t>
                </a:r>
                <a:endParaRPr lang="en-US" sz="788" dirty="0">
                  <a:solidFill>
                    <a:srgbClr val="002C77"/>
                  </a:solidFill>
                  <a:latin typeface="Source Sans Pro" charset="0"/>
                  <a:ea typeface="MS PGothic" charset="0"/>
                  <a:cs typeface="MS PGothic" charset="0"/>
                  <a:sym typeface="Source Sans Pro" charset="0"/>
                </a:endParaRPr>
              </a:p>
            </p:txBody>
          </p:sp>
          <p:sp>
            <p:nvSpPr>
              <p:cNvPr id="55" name="Rectangle 167"/>
              <p:cNvSpPr>
                <a:spLocks/>
              </p:cNvSpPr>
              <p:nvPr/>
            </p:nvSpPr>
            <p:spPr bwMode="auto">
              <a:xfrm>
                <a:off x="4156798" y="2735365"/>
                <a:ext cx="947646" cy="4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eaLnBrk="1" hangingPunct="1"/>
                <a:r>
                  <a:rPr lang="en-US" sz="788" b="1" dirty="0">
                    <a:solidFill>
                      <a:srgbClr val="002C77"/>
                    </a:solidFill>
                    <a:latin typeface="Source Sans Pro" charset="0"/>
                    <a:ea typeface="MS PGothic" charset="0"/>
                    <a:cs typeface="MS PGothic" charset="0"/>
                    <a:sym typeface="Source Sans Pro" charset="0"/>
                  </a:rPr>
                  <a:t>Sync</a:t>
                </a:r>
                <a:endParaRPr lang="en-US" sz="900" dirty="0">
                  <a:solidFill>
                    <a:srgbClr val="002C77"/>
                  </a:solidFill>
                  <a:latin typeface="Source Sans Pro" charset="0"/>
                  <a:ea typeface="MS PGothic" charset="0"/>
                  <a:cs typeface="MS PGothic" charset="0"/>
                  <a:sym typeface="Source Sans Pro" charset="0"/>
                </a:endParaRPr>
              </a:p>
            </p:txBody>
          </p:sp>
        </p:grpSp>
        <p:cxnSp>
          <p:nvCxnSpPr>
            <p:cNvPr id="15" name="Straight Arrow Connector 7"/>
            <p:cNvCxnSpPr/>
            <p:nvPr/>
          </p:nvCxnSpPr>
          <p:spPr bwMode="auto">
            <a:xfrm flipV="1">
              <a:off x="3409990" y="4472590"/>
              <a:ext cx="1997506" cy="12569"/>
            </a:xfrm>
            <a:prstGeom prst="straightConnector1">
              <a:avLst/>
            </a:prstGeom>
            <a:solidFill>
              <a:schemeClr val="accent1"/>
            </a:solidFill>
            <a:ln w="76200" cap="flat" cmpd="sng" algn="ctr">
              <a:solidFill>
                <a:srgbClr val="AF0010"/>
              </a:solidFill>
              <a:prstDash val="solid"/>
              <a:round/>
              <a:headEnd type="triangle"/>
              <a:tailEnd type="triangle"/>
            </a:ln>
            <a:effectLst/>
          </p:spPr>
        </p:cxnSp>
        <p:cxnSp>
          <p:nvCxnSpPr>
            <p:cNvPr id="16" name="Straight Arrow Connector 169"/>
            <p:cNvCxnSpPr/>
            <p:nvPr/>
          </p:nvCxnSpPr>
          <p:spPr bwMode="auto">
            <a:xfrm>
              <a:off x="3609743" y="5150482"/>
              <a:ext cx="1590735" cy="0"/>
            </a:xfrm>
            <a:prstGeom prst="straightConnector1">
              <a:avLst/>
            </a:prstGeom>
            <a:solidFill>
              <a:schemeClr val="accent1"/>
            </a:solidFill>
            <a:ln w="76200" cap="flat" cmpd="sng" algn="ctr">
              <a:solidFill>
                <a:srgbClr val="AF0010"/>
              </a:solidFill>
              <a:prstDash val="solid"/>
              <a:round/>
              <a:headEnd type="none"/>
              <a:tailEnd type="triangle"/>
            </a:ln>
            <a:effectLst/>
          </p:spPr>
        </p:cxnSp>
        <p:cxnSp>
          <p:nvCxnSpPr>
            <p:cNvPr id="17" name="Straight Arrow Connector 170"/>
            <p:cNvCxnSpPr/>
            <p:nvPr/>
          </p:nvCxnSpPr>
          <p:spPr bwMode="auto">
            <a:xfrm>
              <a:off x="3609743" y="3741483"/>
              <a:ext cx="1590735" cy="0"/>
            </a:xfrm>
            <a:prstGeom prst="straightConnector1">
              <a:avLst/>
            </a:prstGeom>
            <a:solidFill>
              <a:schemeClr val="accent1"/>
            </a:solidFill>
            <a:ln w="76200" cap="flat" cmpd="sng" algn="ctr">
              <a:solidFill>
                <a:srgbClr val="AF0010"/>
              </a:solidFill>
              <a:prstDash val="solid"/>
              <a:round/>
              <a:headEnd type="triangle"/>
              <a:tailEnd type="none"/>
            </a:ln>
            <a:effectLst/>
          </p:spPr>
        </p:cxnSp>
        <p:grpSp>
          <p:nvGrpSpPr>
            <p:cNvPr id="18" name="Group 10"/>
            <p:cNvGrpSpPr/>
            <p:nvPr/>
          </p:nvGrpSpPr>
          <p:grpSpPr>
            <a:xfrm>
              <a:off x="4208239" y="5551853"/>
              <a:ext cx="725233" cy="979102"/>
              <a:chOff x="7029450" y="796925"/>
              <a:chExt cx="1550988" cy="2093913"/>
            </a:xfrm>
          </p:grpSpPr>
          <p:pic>
            <p:nvPicPr>
              <p:cNvPr id="23" name="Picture 2" descr="cloudant-phone.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7029450" y="796925"/>
                <a:ext cx="1085850"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 descr="Database.pn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7889875" y="1817688"/>
                <a:ext cx="690563"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9" name="Straight Arrow Connector 173"/>
            <p:cNvCxnSpPr>
              <a:stCxn id="36" idx="3"/>
              <a:endCxn id="23" idx="1"/>
            </p:cNvCxnSpPr>
            <p:nvPr/>
          </p:nvCxnSpPr>
          <p:spPr bwMode="auto">
            <a:xfrm>
              <a:off x="2977903" y="5253039"/>
              <a:ext cx="1230336" cy="788365"/>
            </a:xfrm>
            <a:prstGeom prst="straightConnector1">
              <a:avLst/>
            </a:prstGeom>
            <a:solidFill>
              <a:schemeClr val="accent1"/>
            </a:solidFill>
            <a:ln w="76200" cap="flat" cmpd="sng" algn="ctr">
              <a:solidFill>
                <a:srgbClr val="EB781D"/>
              </a:solidFill>
              <a:prstDash val="solid"/>
              <a:round/>
              <a:headEnd type="triangle"/>
              <a:tailEnd type="triangle"/>
            </a:ln>
            <a:effectLst/>
          </p:spPr>
        </p:cxnSp>
        <p:cxnSp>
          <p:nvCxnSpPr>
            <p:cNvPr id="20" name="Straight Arrow Connector 174"/>
            <p:cNvCxnSpPr>
              <a:stCxn id="24" idx="0"/>
              <a:endCxn id="51" idx="1"/>
            </p:cNvCxnSpPr>
            <p:nvPr/>
          </p:nvCxnSpPr>
          <p:spPr bwMode="auto">
            <a:xfrm flipV="1">
              <a:off x="4772021" y="5253039"/>
              <a:ext cx="1062438" cy="776117"/>
            </a:xfrm>
            <a:prstGeom prst="straightConnector1">
              <a:avLst/>
            </a:prstGeom>
            <a:solidFill>
              <a:schemeClr val="accent1"/>
            </a:solidFill>
            <a:ln w="76200" cap="flat" cmpd="sng" algn="ctr">
              <a:solidFill>
                <a:srgbClr val="EB781D"/>
              </a:solidFill>
              <a:prstDash val="solid"/>
              <a:round/>
              <a:headEnd type="triangle"/>
              <a:tailEnd type="triangle"/>
            </a:ln>
            <a:effectLst/>
          </p:spPr>
        </p:cxnSp>
        <p:sp>
          <p:nvSpPr>
            <p:cNvPr id="21" name="Rectangle 175"/>
            <p:cNvSpPr>
              <a:spLocks/>
            </p:cNvSpPr>
            <p:nvPr/>
          </p:nvSpPr>
          <p:spPr bwMode="auto">
            <a:xfrm>
              <a:off x="5487374" y="5723046"/>
              <a:ext cx="635532" cy="318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eaLnBrk="1" hangingPunct="1"/>
              <a:r>
                <a:rPr lang="en-US" sz="788" b="1" dirty="0">
                  <a:solidFill>
                    <a:srgbClr val="002C77"/>
                  </a:solidFill>
                  <a:latin typeface="Source Sans Pro" charset="0"/>
                  <a:ea typeface="MS PGothic" charset="0"/>
                  <a:cs typeface="MS PGothic" charset="0"/>
                  <a:sym typeface="Source Sans Pro" charset="0"/>
                </a:rPr>
                <a:t>Sync</a:t>
              </a:r>
              <a:endParaRPr lang="en-US" sz="900" dirty="0">
                <a:solidFill>
                  <a:srgbClr val="002C77"/>
                </a:solidFill>
                <a:latin typeface="Source Sans Pro" charset="0"/>
                <a:ea typeface="MS PGothic" charset="0"/>
                <a:cs typeface="MS PGothic" charset="0"/>
                <a:sym typeface="Source Sans Pro" charset="0"/>
              </a:endParaRPr>
            </a:p>
          </p:txBody>
        </p:sp>
        <p:sp>
          <p:nvSpPr>
            <p:cNvPr id="22" name="Rectangle 176"/>
            <p:cNvSpPr>
              <a:spLocks/>
            </p:cNvSpPr>
            <p:nvPr/>
          </p:nvSpPr>
          <p:spPr bwMode="auto">
            <a:xfrm>
              <a:off x="2745800" y="5861779"/>
              <a:ext cx="635532" cy="318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eaLnBrk="1" hangingPunct="1"/>
              <a:r>
                <a:rPr lang="en-US" sz="788" b="1" dirty="0">
                  <a:solidFill>
                    <a:srgbClr val="002C77"/>
                  </a:solidFill>
                  <a:latin typeface="Source Sans Pro" charset="0"/>
                  <a:ea typeface="MS PGothic" charset="0"/>
                  <a:cs typeface="MS PGothic" charset="0"/>
                  <a:sym typeface="Source Sans Pro" charset="0"/>
                </a:rPr>
                <a:t>Sync</a:t>
              </a:r>
              <a:endParaRPr lang="en-US" sz="788" dirty="0">
                <a:solidFill>
                  <a:srgbClr val="002C77"/>
                </a:solidFill>
                <a:latin typeface="Source Sans Pro" charset="0"/>
                <a:ea typeface="MS PGothic" charset="0"/>
                <a:cs typeface="MS PGothic" charset="0"/>
                <a:sym typeface="Source Sans Pro" charset="0"/>
              </a:endParaRPr>
            </a:p>
          </p:txBody>
        </p:sp>
      </p:grpSp>
    </p:spTree>
    <p:extLst>
      <p:ext uri="{BB962C8B-B14F-4D97-AF65-F5344CB8AC3E}">
        <p14:creationId xmlns:p14="http://schemas.microsoft.com/office/powerpoint/2010/main" val="42460949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IBM dashDB</a:t>
            </a:r>
            <a:endParaRPr lang="en-US" dirty="0"/>
          </a:p>
        </p:txBody>
      </p:sp>
      <p:sp>
        <p:nvSpPr>
          <p:cNvPr id="3" name="Datumsplatzhalter 2"/>
          <p:cNvSpPr>
            <a:spLocks noGrp="1"/>
          </p:cNvSpPr>
          <p:nvPr>
            <p:ph type="dt" sz="half" idx="10"/>
          </p:nvPr>
        </p:nvSpPr>
        <p:spPr/>
        <p:txBody>
          <a:bodyPr/>
          <a:lstStyle/>
          <a:p>
            <a:fld id="{E14EF979-0C3F-42FC-A410-1F1D67B8CAC0}" type="datetime1">
              <a:rPr lang="de-DE" smtClean="0"/>
              <a:t>29.02.16</a:t>
            </a:fld>
            <a:endParaRPr lang="de-DE" dirty="0"/>
          </a:p>
        </p:txBody>
      </p:sp>
      <p:sp>
        <p:nvSpPr>
          <p:cNvPr id="4" name="Fußzeilenplatzhalter 3"/>
          <p:cNvSpPr>
            <a:spLocks noGrp="1"/>
          </p:cNvSpPr>
          <p:nvPr>
            <p:ph type="ftr" sz="quarter" idx="11"/>
          </p:nvPr>
        </p:nvSpPr>
        <p:spPr/>
        <p:txBody>
          <a:bodyPr/>
          <a:lstStyle/>
          <a:p>
            <a:r>
              <a:rPr lang="en-US" smtClean="0"/>
              <a:t>Operational and analytical Workloads in the Cloud</a:t>
            </a:r>
            <a:endParaRPr lang="de-DE" dirty="0"/>
          </a:p>
        </p:txBody>
      </p:sp>
      <p:sp>
        <p:nvSpPr>
          <p:cNvPr id="5" name="Foliennummernplatzhalter 4"/>
          <p:cNvSpPr>
            <a:spLocks noGrp="1"/>
          </p:cNvSpPr>
          <p:nvPr>
            <p:ph type="sldNum" sz="quarter" idx="12"/>
          </p:nvPr>
        </p:nvSpPr>
        <p:spPr/>
        <p:txBody>
          <a:bodyPr/>
          <a:lstStyle/>
          <a:p>
            <a:fld id="{02AEAF60-67A9-604D-9005-B1C50CB8058F}" type="slidenum">
              <a:rPr lang="de-DE" smtClean="0"/>
              <a:pPr/>
              <a:t>9</a:t>
            </a:fld>
            <a:endParaRPr lang="de-DE" dirty="0"/>
          </a:p>
        </p:txBody>
      </p:sp>
      <p:pic>
        <p:nvPicPr>
          <p:cNvPr id="7" name="Picture 13" descr="dashDB_horiz_color.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65163" y="635069"/>
            <a:ext cx="1729979"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uppieren 16"/>
          <p:cNvGrpSpPr/>
          <p:nvPr/>
        </p:nvGrpSpPr>
        <p:grpSpPr>
          <a:xfrm>
            <a:off x="677423" y="1215100"/>
            <a:ext cx="7789155" cy="3600450"/>
            <a:chOff x="402145" y="1176804"/>
            <a:chExt cx="7789155" cy="3600450"/>
          </a:xfrm>
        </p:grpSpPr>
        <p:sp>
          <p:nvSpPr>
            <p:cNvPr id="8" name="Rectangle 11"/>
            <p:cNvSpPr>
              <a:spLocks noChangeArrowheads="1"/>
            </p:cNvSpPr>
            <p:nvPr/>
          </p:nvSpPr>
          <p:spPr bwMode="auto">
            <a:xfrm>
              <a:off x="402145" y="1176804"/>
              <a:ext cx="7789155" cy="2228850"/>
            </a:xfrm>
            <a:prstGeom prst="rect">
              <a:avLst/>
            </a:prstGeom>
            <a:solidFill>
              <a:srgbClr val="004370"/>
            </a:solidFill>
            <a:ln>
              <a:noFill/>
            </a:ln>
            <a:effectLst/>
            <a:extLs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350"/>
            </a:p>
          </p:txBody>
        </p:sp>
        <p:sp>
          <p:nvSpPr>
            <p:cNvPr id="9" name="Text Box 5"/>
            <p:cNvSpPr txBox="1">
              <a:spLocks noChangeArrowheads="1"/>
            </p:cNvSpPr>
            <p:nvPr/>
          </p:nvSpPr>
          <p:spPr bwMode="auto">
            <a:xfrm>
              <a:off x="742619" y="2286467"/>
              <a:ext cx="2002631" cy="2000250"/>
            </a:xfrm>
            <a:prstGeom prst="rect">
              <a:avLst/>
            </a:prstGeom>
            <a:solidFill>
              <a:schemeClr val="bg1">
                <a:lumMod val="85000"/>
              </a:schemeClr>
            </a:solidFill>
            <a:ln>
              <a:noFill/>
            </a:ln>
            <a:effectLst>
              <a:outerShdw blurRad="50800" dist="38100" dir="2700000" algn="tl" rotWithShape="0">
                <a:prstClr val="black">
                  <a:alpha val="40000"/>
                </a:prstClr>
              </a:outerShdw>
            </a:effectLst>
            <a:extLst/>
          </p:spPr>
          <p:txBody>
            <a:bodyPr lIns="67500" tIns="102870" rIns="67500" bIns="35100"/>
            <a:lstStyle>
              <a:lvl1pPr marL="169863" indent="-169863" defTabSz="457200" eaLnBrk="0" hangingPunct="0">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ＭＳ Ｐゴシック" charset="0"/>
                  <a:cs typeface="MS PGothic" charset="0"/>
                </a:defRPr>
              </a:lvl1pPr>
              <a:lvl2pPr marL="742950" indent="-285750" defTabSz="457200" eaLnBrk="0" hangingPunct="0">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2pPr>
              <a:lvl3pPr marL="1143000" indent="-228600" defTabSz="457200" eaLnBrk="0" hangingPunct="0">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3pPr>
              <a:lvl4pPr marL="1600200" indent="-228600" defTabSz="457200" eaLnBrk="0" hangingPunct="0">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4pPr>
              <a:lvl5pPr marL="2057400" indent="-228600" defTabSz="457200" eaLnBrk="0" hangingPunct="0">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9pPr>
            </a:lstStyle>
            <a:p>
              <a:pPr>
                <a:lnSpc>
                  <a:spcPct val="95000"/>
                </a:lnSpc>
                <a:spcBef>
                  <a:spcPts val="900"/>
                </a:spcBef>
                <a:spcAft>
                  <a:spcPct val="20000"/>
                </a:spcAft>
                <a:buFont typeface="Wingdings" charset="0"/>
                <a:buChar char="§"/>
                <a:defRPr/>
              </a:pPr>
              <a:r>
                <a:rPr lang="en-US" sz="1200" dirty="0"/>
                <a:t>Simple, up and running in minutes </a:t>
              </a:r>
              <a:r>
                <a:rPr lang="en-US" sz="1200" b="0" dirty="0"/>
                <a:t>with </a:t>
              </a:r>
              <a:br>
                <a:rPr lang="en-US" sz="1200" b="0" dirty="0"/>
              </a:br>
              <a:r>
                <a:rPr lang="en-US" sz="1200" b="0" dirty="0"/>
                <a:t>rapid cloud provisioning</a:t>
              </a:r>
            </a:p>
            <a:p>
              <a:pPr>
                <a:lnSpc>
                  <a:spcPct val="95000"/>
                </a:lnSpc>
                <a:spcBef>
                  <a:spcPts val="900"/>
                </a:spcBef>
                <a:spcAft>
                  <a:spcPct val="20000"/>
                </a:spcAft>
                <a:buFont typeface="Wingdings" charset="0"/>
                <a:buChar char="§"/>
                <a:defRPr/>
              </a:pPr>
              <a:r>
                <a:rPr lang="en-US" sz="1200" dirty="0"/>
                <a:t>No infrastructure investment</a:t>
              </a:r>
              <a:r>
                <a:rPr lang="en-US" sz="1200" b="0" dirty="0"/>
                <a:t> provides true business agility </a:t>
              </a:r>
            </a:p>
          </p:txBody>
        </p:sp>
        <p:sp>
          <p:nvSpPr>
            <p:cNvPr id="10" name="Text Box 5"/>
            <p:cNvSpPr txBox="1">
              <a:spLocks noChangeArrowheads="1"/>
            </p:cNvSpPr>
            <p:nvPr/>
          </p:nvSpPr>
          <p:spPr bwMode="auto">
            <a:xfrm>
              <a:off x="5893594" y="2262654"/>
              <a:ext cx="2002631" cy="2022910"/>
            </a:xfrm>
            <a:prstGeom prst="rect">
              <a:avLst/>
            </a:prstGeom>
            <a:solidFill>
              <a:schemeClr val="bg1">
                <a:lumMod val="85000"/>
              </a:schemeClr>
            </a:solidFill>
            <a:ln>
              <a:noFill/>
            </a:ln>
            <a:effectLst>
              <a:outerShdw blurRad="50800" dist="38100" dir="2700000" algn="tl" rotWithShape="0">
                <a:prstClr val="black">
                  <a:alpha val="40000"/>
                </a:prstClr>
              </a:outerShdw>
            </a:effectLst>
            <a:extLst/>
          </p:spPr>
          <p:txBody>
            <a:bodyPr lIns="67500" tIns="102870" rIns="67500" bIns="35100">
              <a:spAutoFit/>
            </a:bodyPr>
            <a:lstStyle>
              <a:lvl1pPr marL="168275" indent="-168275" defTabSz="457200" eaLnBrk="0" hangingPunct="0">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ＭＳ Ｐゴシック" charset="0"/>
                  <a:cs typeface="MS PGothic" charset="0"/>
                </a:defRPr>
              </a:lvl1pPr>
              <a:lvl2pPr marL="742950" indent="-285750" defTabSz="457200" eaLnBrk="0" hangingPunct="0">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2pPr>
              <a:lvl3pPr marL="1143000" indent="-228600" defTabSz="457200" eaLnBrk="0" hangingPunct="0">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3pPr>
              <a:lvl4pPr marL="1600200" indent="-228600" defTabSz="457200" eaLnBrk="0" hangingPunct="0">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4pPr>
              <a:lvl5pPr marL="2057400" indent="-228600" defTabSz="457200" eaLnBrk="0" hangingPunct="0">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9pPr>
            </a:lstStyle>
            <a:p>
              <a:pPr>
                <a:lnSpc>
                  <a:spcPct val="95000"/>
                </a:lnSpc>
                <a:spcBef>
                  <a:spcPts val="900"/>
                </a:spcBef>
                <a:spcAft>
                  <a:spcPct val="20000"/>
                </a:spcAft>
                <a:buFont typeface="Wingdings" charset="0"/>
                <a:buChar char="§"/>
                <a:defRPr/>
              </a:pPr>
              <a:r>
                <a:rPr lang="en-US" sz="1200" dirty="0">
                  <a:solidFill>
                    <a:srgbClr val="000000"/>
                  </a:solidFill>
                </a:rPr>
                <a:t>Built for Analytics </a:t>
              </a:r>
              <a:r>
                <a:rPr lang="en-US" sz="1200" b="0" dirty="0">
                  <a:solidFill>
                    <a:srgbClr val="000000"/>
                  </a:solidFill>
                </a:rPr>
                <a:t>to help you understand your data and business</a:t>
              </a:r>
            </a:p>
            <a:p>
              <a:pPr>
                <a:lnSpc>
                  <a:spcPct val="95000"/>
                </a:lnSpc>
                <a:spcBef>
                  <a:spcPts val="900"/>
                </a:spcBef>
                <a:spcAft>
                  <a:spcPct val="20000"/>
                </a:spcAft>
                <a:buFont typeface="Wingdings" charset="0"/>
                <a:buChar char="§"/>
                <a:defRPr/>
              </a:pPr>
              <a:r>
                <a:rPr lang="en-US" sz="1200" dirty="0">
                  <a:solidFill>
                    <a:srgbClr val="000000"/>
                  </a:solidFill>
                </a:rPr>
                <a:t>In-Database Analytics</a:t>
              </a:r>
              <a:r>
                <a:rPr lang="en-US" sz="1200" b="0" dirty="0">
                  <a:solidFill>
                    <a:srgbClr val="000000"/>
                  </a:solidFill>
                </a:rPr>
                <a:t> for greater efficiency and performance</a:t>
              </a:r>
            </a:p>
            <a:p>
              <a:pPr>
                <a:lnSpc>
                  <a:spcPct val="95000"/>
                </a:lnSpc>
                <a:spcBef>
                  <a:spcPts val="900"/>
                </a:spcBef>
                <a:spcAft>
                  <a:spcPct val="20000"/>
                </a:spcAft>
                <a:buFont typeface="Wingdings" charset="0"/>
                <a:buChar char="§"/>
                <a:defRPr/>
              </a:pPr>
              <a:r>
                <a:rPr lang="en-US" sz="1200" b="0" dirty="0">
                  <a:solidFill>
                    <a:srgbClr val="000000"/>
                  </a:solidFill>
                </a:rPr>
                <a:t>Compatible with </a:t>
              </a:r>
              <a:r>
                <a:rPr lang="en-US" sz="1200" dirty="0">
                  <a:solidFill>
                    <a:srgbClr val="000000"/>
                  </a:solidFill>
                </a:rPr>
                <a:t>Advanced Tooling</a:t>
              </a:r>
              <a:r>
                <a:rPr lang="en-US" sz="1200" b="0" dirty="0">
                  <a:solidFill>
                    <a:srgbClr val="000000"/>
                  </a:solidFill>
                </a:rPr>
                <a:t> like R and Watson Analytics</a:t>
              </a:r>
            </a:p>
          </p:txBody>
        </p:sp>
        <p:sp>
          <p:nvSpPr>
            <p:cNvPr id="11" name="Text Box 5"/>
            <p:cNvSpPr txBox="1">
              <a:spLocks noChangeArrowheads="1"/>
            </p:cNvSpPr>
            <p:nvPr/>
          </p:nvSpPr>
          <p:spPr bwMode="auto">
            <a:xfrm>
              <a:off x="3282050" y="2286467"/>
              <a:ext cx="2002631" cy="2000250"/>
            </a:xfrm>
            <a:prstGeom prst="rect">
              <a:avLst/>
            </a:prstGeom>
            <a:solidFill>
              <a:schemeClr val="bg1">
                <a:lumMod val="85000"/>
              </a:schemeClr>
            </a:solidFill>
            <a:ln>
              <a:noFill/>
            </a:ln>
            <a:effectLst>
              <a:outerShdw blurRad="50800" dist="38100" dir="2700000" algn="tl" rotWithShape="0">
                <a:prstClr val="black">
                  <a:alpha val="40000"/>
                </a:prstClr>
              </a:outerShdw>
            </a:effectLst>
            <a:extLst/>
          </p:spPr>
          <p:txBody>
            <a:bodyPr lIns="67500" tIns="102870" rIns="67500" bIns="35100"/>
            <a:lstStyle>
              <a:lvl1pPr marL="169863" indent="-169863" defTabSz="457200" eaLnBrk="0" hangingPunct="0">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ＭＳ Ｐゴシック" charset="0"/>
                  <a:cs typeface="MS PGothic" charset="0"/>
                </a:defRPr>
              </a:lvl1pPr>
              <a:lvl2pPr marL="742950" indent="-285750" defTabSz="457200" eaLnBrk="0" hangingPunct="0">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2pPr>
              <a:lvl3pPr marL="1143000" indent="-228600" defTabSz="457200" eaLnBrk="0" hangingPunct="0">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3pPr>
              <a:lvl4pPr marL="1600200" indent="-228600" defTabSz="457200" eaLnBrk="0" hangingPunct="0">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4pPr>
              <a:lvl5pPr marL="2057400" indent="-228600" defTabSz="457200" eaLnBrk="0" hangingPunct="0">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tabLst>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b="1">
                  <a:solidFill>
                    <a:schemeClr val="tx1"/>
                  </a:solidFill>
                  <a:latin typeface="Arial" charset="0"/>
                  <a:ea typeface="MS PGothic" charset="0"/>
                  <a:cs typeface="MS PGothic" charset="0"/>
                </a:defRPr>
              </a:lvl9pPr>
            </a:lstStyle>
            <a:p>
              <a:pPr>
                <a:lnSpc>
                  <a:spcPct val="95000"/>
                </a:lnSpc>
                <a:spcBef>
                  <a:spcPts val="900"/>
                </a:spcBef>
                <a:spcAft>
                  <a:spcPct val="10000"/>
                </a:spcAft>
                <a:buFont typeface="Wingdings" charset="0"/>
                <a:buChar char="§"/>
                <a:defRPr/>
              </a:pPr>
              <a:r>
                <a:rPr lang="en-US" sz="1200" dirty="0">
                  <a:solidFill>
                    <a:srgbClr val="000000"/>
                  </a:solidFill>
                </a:rPr>
                <a:t>Grow faster</a:t>
              </a:r>
              <a:r>
                <a:rPr lang="en-US" sz="1200" b="0" dirty="0">
                  <a:solidFill>
                    <a:srgbClr val="000000"/>
                  </a:solidFill>
                </a:rPr>
                <a:t> by focusing on your business, not the business of data warehousing</a:t>
              </a:r>
            </a:p>
            <a:p>
              <a:pPr>
                <a:lnSpc>
                  <a:spcPct val="95000"/>
                </a:lnSpc>
                <a:spcBef>
                  <a:spcPts val="900"/>
                </a:spcBef>
                <a:spcAft>
                  <a:spcPct val="10000"/>
                </a:spcAft>
                <a:buFont typeface="Wingdings" charset="0"/>
                <a:buChar char="§"/>
                <a:defRPr/>
              </a:pPr>
              <a:r>
                <a:rPr lang="en-US" sz="1200" dirty="0">
                  <a:solidFill>
                    <a:srgbClr val="000000"/>
                  </a:solidFill>
                </a:rPr>
                <a:t>Built-in Performance </a:t>
              </a:r>
              <a:r>
                <a:rPr lang="en-US" sz="1200" b="0" dirty="0">
                  <a:solidFill>
                    <a:srgbClr val="000000"/>
                  </a:solidFill>
                </a:rPr>
                <a:t>with </a:t>
              </a:r>
              <a:r>
                <a:rPr lang="en-US" sz="1200" dirty="0">
                  <a:solidFill>
                    <a:srgbClr val="000000"/>
                  </a:solidFill>
                </a:rPr>
                <a:t>In-memory </a:t>
              </a:r>
              <a:r>
                <a:rPr lang="en-US" sz="1200" b="0" dirty="0">
                  <a:solidFill>
                    <a:srgbClr val="000000"/>
                  </a:solidFill>
                </a:rPr>
                <a:t>technology delivers answers faster</a:t>
              </a:r>
            </a:p>
          </p:txBody>
        </p:sp>
        <p:sp>
          <p:nvSpPr>
            <p:cNvPr id="12" name="Rectangle 6"/>
            <p:cNvSpPr>
              <a:spLocks noChangeAspect="1" noChangeArrowheads="1"/>
            </p:cNvSpPr>
            <p:nvPr/>
          </p:nvSpPr>
          <p:spPr bwMode="auto">
            <a:xfrm>
              <a:off x="743810" y="1728064"/>
              <a:ext cx="2000250" cy="53340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w="73025">
              <a:solidFill>
                <a:schemeClr val="bg1"/>
              </a:solidFill>
              <a:miter lim="800000"/>
              <a:headEnd/>
              <a:tailEnd/>
            </a:ln>
            <a:effectLst>
              <a:outerShdw blurRad="50800" dist="38100" dir="8100000" algn="tr" rotWithShape="0">
                <a:prstClr val="black">
                  <a:alpha val="40000"/>
                </a:prstClr>
              </a:outerShdw>
            </a:effectLst>
          </p:spPr>
          <p:txBody>
            <a:bodyPr anchor="ctr"/>
            <a:lstStyle/>
            <a:p>
              <a:pPr algn="ctr">
                <a:defRPr/>
              </a:pPr>
              <a:r>
                <a:rPr lang="en-US" i="1" dirty="0">
                  <a:solidFill>
                    <a:schemeClr val="bg1"/>
                  </a:solidFill>
                  <a:latin typeface="Rockwell"/>
                  <a:ea typeface="MS PGothic" charset="0"/>
                  <a:cs typeface="Rockwell"/>
                </a:rPr>
                <a:t>Build More</a:t>
              </a:r>
            </a:p>
          </p:txBody>
        </p:sp>
        <p:sp>
          <p:nvSpPr>
            <p:cNvPr id="13" name="Rectangle 7"/>
            <p:cNvSpPr>
              <a:spLocks noChangeAspect="1" noChangeArrowheads="1"/>
            </p:cNvSpPr>
            <p:nvPr/>
          </p:nvSpPr>
          <p:spPr bwMode="auto">
            <a:xfrm>
              <a:off x="5894785" y="1728064"/>
              <a:ext cx="2000250" cy="534590"/>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w="73025">
              <a:solidFill>
                <a:schemeClr val="bg1"/>
              </a:solidFill>
              <a:miter lim="800000"/>
              <a:headEnd/>
              <a:tailEnd/>
            </a:ln>
            <a:effectLst>
              <a:outerShdw blurRad="50800" dist="38100" dir="8100000" algn="tr" rotWithShape="0">
                <a:prstClr val="black">
                  <a:alpha val="40000"/>
                </a:prstClr>
              </a:outerShdw>
            </a:effectLst>
          </p:spPr>
          <p:txBody>
            <a:bodyPr anchor="ctr"/>
            <a:lstStyle/>
            <a:p>
              <a:pPr algn="ctr">
                <a:defRPr/>
              </a:pPr>
              <a:r>
                <a:rPr lang="en-US" i="1" dirty="0">
                  <a:solidFill>
                    <a:schemeClr val="bg1"/>
                  </a:solidFill>
                  <a:latin typeface="Rockwell"/>
                  <a:ea typeface="MS PGothic" charset="0"/>
                  <a:cs typeface="Rockwell"/>
                </a:rPr>
                <a:t>Know More</a:t>
              </a:r>
            </a:p>
          </p:txBody>
        </p:sp>
        <p:sp>
          <p:nvSpPr>
            <p:cNvPr id="14" name="Rectangle 8"/>
            <p:cNvSpPr>
              <a:spLocks noChangeAspect="1" noChangeArrowheads="1"/>
            </p:cNvSpPr>
            <p:nvPr/>
          </p:nvSpPr>
          <p:spPr bwMode="auto">
            <a:xfrm>
              <a:off x="3283241" y="1728064"/>
              <a:ext cx="2000250" cy="531019"/>
            </a:xfrm>
            <a:prstGeom prst="rect">
              <a:avLst/>
            </a:prstGeom>
            <a:blipFill rotWithShape="1">
              <a:blip r:embed="rId5" cstate="screen">
                <a:extLst>
                  <a:ext uri="{28A0092B-C50C-407E-A947-70E740481C1C}">
                    <a14:useLocalDpi xmlns:a14="http://schemas.microsoft.com/office/drawing/2010/main"/>
                  </a:ext>
                </a:extLst>
              </a:blip>
              <a:stretch>
                <a:fillRect/>
              </a:stretch>
            </a:blipFill>
            <a:ln w="73025">
              <a:solidFill>
                <a:schemeClr val="bg1"/>
              </a:solidFill>
              <a:miter lim="800000"/>
              <a:headEnd/>
              <a:tailEnd/>
            </a:ln>
            <a:effectLst>
              <a:outerShdw blurRad="50800" dist="38100" dir="8100000" algn="tr" rotWithShape="0">
                <a:prstClr val="black">
                  <a:alpha val="40000"/>
                </a:prstClr>
              </a:outerShdw>
            </a:effectLst>
          </p:spPr>
          <p:txBody>
            <a:bodyPr anchor="ctr"/>
            <a:lstStyle/>
            <a:p>
              <a:pPr algn="ctr">
                <a:defRPr/>
              </a:pPr>
              <a:r>
                <a:rPr lang="en-US" i="1" dirty="0">
                  <a:solidFill>
                    <a:schemeClr val="bg1"/>
                  </a:solidFill>
                  <a:latin typeface="Rockwell"/>
                  <a:ea typeface="MS PGothic" charset="0"/>
                  <a:cs typeface="Rockwell"/>
                </a:rPr>
                <a:t>Grow More</a:t>
              </a:r>
            </a:p>
          </p:txBody>
        </p:sp>
        <p:sp>
          <p:nvSpPr>
            <p:cNvPr id="15" name="Text Placeholder 17"/>
            <p:cNvSpPr txBox="1">
              <a:spLocks/>
            </p:cNvSpPr>
            <p:nvPr/>
          </p:nvSpPr>
          <p:spPr>
            <a:xfrm>
              <a:off x="1143000" y="4377204"/>
              <a:ext cx="6858000" cy="400050"/>
            </a:xfrm>
            <a:prstGeom prst="rect">
              <a:avLst/>
            </a:prstGeom>
          </p:spPr>
          <p:txBody>
            <a:bodyPr/>
            <a:lstStyle>
              <a:lvl1pPr marL="174625" indent="-174625" algn="l" defTabSz="457200" rtl="0" fontAlgn="base">
                <a:spcBef>
                  <a:spcPts val="400"/>
                </a:spcBef>
                <a:spcAft>
                  <a:spcPct val="0"/>
                </a:spcAft>
                <a:buClr>
                  <a:srgbClr val="000000"/>
                </a:buClr>
                <a:buSzPct val="100000"/>
                <a:buFont typeface="Wingdings" charset="0"/>
                <a:buChar char=""/>
                <a:defRPr sz="1600">
                  <a:solidFill>
                    <a:srgbClr val="000000"/>
                  </a:solidFill>
                  <a:latin typeface="+mn-lt"/>
                  <a:ea typeface="+mn-ea"/>
                  <a:cs typeface="+mn-cs"/>
                </a:defRPr>
              </a:lvl1pPr>
              <a:lvl2pPr marL="514350" indent="-225425" algn="l" defTabSz="457200" rtl="0" fontAlgn="base">
                <a:spcBef>
                  <a:spcPts val="400"/>
                </a:spcBef>
                <a:spcAft>
                  <a:spcPct val="0"/>
                </a:spcAft>
                <a:buClr>
                  <a:srgbClr val="000000"/>
                </a:buClr>
                <a:buSzPct val="100000"/>
                <a:buFont typeface="Symbol" charset="0"/>
                <a:buChar char=""/>
                <a:defRPr sz="1600">
                  <a:solidFill>
                    <a:srgbClr val="000000"/>
                  </a:solidFill>
                  <a:latin typeface="+mn-lt"/>
                  <a:ea typeface="+mn-ea"/>
                  <a:cs typeface="+mn-cs"/>
                </a:defRPr>
              </a:lvl2pPr>
              <a:lvl3pPr marL="803275" indent="-169863" algn="l" defTabSz="457200" rtl="0" fontAlgn="base">
                <a:spcBef>
                  <a:spcPts val="400"/>
                </a:spcBef>
                <a:spcAft>
                  <a:spcPct val="0"/>
                </a:spcAft>
                <a:buClr>
                  <a:srgbClr val="000000"/>
                </a:buClr>
                <a:buSzPct val="100000"/>
                <a:buFont typeface="Arial" charset="0"/>
                <a:buChar char="•"/>
                <a:defRPr sz="1600">
                  <a:solidFill>
                    <a:srgbClr val="000000"/>
                  </a:solidFill>
                  <a:latin typeface="+mn-lt"/>
                  <a:ea typeface="+mn-ea"/>
                  <a:cs typeface="+mn-cs"/>
                </a:defRPr>
              </a:lvl3pPr>
              <a:lvl4pPr marL="1428750" indent="-176213" algn="l" defTabSz="457200" rtl="0" fontAlgn="base">
                <a:spcBef>
                  <a:spcPts val="350"/>
                </a:spcBef>
                <a:spcAft>
                  <a:spcPct val="0"/>
                </a:spcAft>
                <a:buClr>
                  <a:srgbClr val="000000"/>
                </a:buClr>
                <a:buSzPct val="100000"/>
                <a:buFont typeface="Arial" charset="0"/>
                <a:buChar char="•"/>
                <a:defRPr sz="1400">
                  <a:solidFill>
                    <a:srgbClr val="000000"/>
                  </a:solidFill>
                  <a:latin typeface="+mn-lt"/>
                  <a:ea typeface="+mn-ea"/>
                  <a:cs typeface="+mn-cs"/>
                </a:defRPr>
              </a:lvl4pPr>
              <a:lvl5pPr marL="3436938" indent="-12700" algn="l" defTabSz="457200" rtl="0" fontAlgn="base">
                <a:spcBef>
                  <a:spcPts val="300"/>
                </a:spcBef>
                <a:spcAft>
                  <a:spcPct val="0"/>
                </a:spcAft>
                <a:buClr>
                  <a:srgbClr val="000000"/>
                </a:buClr>
                <a:buSzPct val="100000"/>
                <a:buFont typeface="Arial" charset="0"/>
                <a:buChar char="»"/>
                <a:defRPr sz="1200">
                  <a:solidFill>
                    <a:srgbClr val="000000"/>
                  </a:solidFill>
                  <a:latin typeface="+mn-lt"/>
                  <a:ea typeface="+mn-ea"/>
                  <a:cs typeface="+mn-cs"/>
                </a:defRPr>
              </a:lvl5pPr>
              <a:lvl6pPr marL="3894138" indent="-12700" algn="l" defTabSz="457200" rtl="0" fontAlgn="base">
                <a:spcBef>
                  <a:spcPts val="300"/>
                </a:spcBef>
                <a:spcAft>
                  <a:spcPct val="0"/>
                </a:spcAft>
                <a:buClr>
                  <a:srgbClr val="000000"/>
                </a:buClr>
                <a:buSzPct val="100000"/>
                <a:buFont typeface="Arial" charset="0"/>
                <a:buChar char="»"/>
                <a:defRPr sz="1200">
                  <a:solidFill>
                    <a:srgbClr val="000000"/>
                  </a:solidFill>
                  <a:latin typeface="+mn-lt"/>
                  <a:ea typeface="+mn-ea"/>
                  <a:cs typeface="+mn-cs"/>
                </a:defRPr>
              </a:lvl6pPr>
              <a:lvl7pPr marL="4351338" indent="-12700" algn="l" defTabSz="457200" rtl="0" fontAlgn="base">
                <a:spcBef>
                  <a:spcPts val="300"/>
                </a:spcBef>
                <a:spcAft>
                  <a:spcPct val="0"/>
                </a:spcAft>
                <a:buClr>
                  <a:srgbClr val="000000"/>
                </a:buClr>
                <a:buSzPct val="100000"/>
                <a:buFont typeface="Arial" charset="0"/>
                <a:buChar char="»"/>
                <a:defRPr sz="1200">
                  <a:solidFill>
                    <a:srgbClr val="000000"/>
                  </a:solidFill>
                  <a:latin typeface="+mn-lt"/>
                  <a:ea typeface="+mn-ea"/>
                  <a:cs typeface="+mn-cs"/>
                </a:defRPr>
              </a:lvl7pPr>
              <a:lvl8pPr marL="4808538" indent="-12700" algn="l" defTabSz="457200" rtl="0" fontAlgn="base">
                <a:spcBef>
                  <a:spcPts val="300"/>
                </a:spcBef>
                <a:spcAft>
                  <a:spcPct val="0"/>
                </a:spcAft>
                <a:buClr>
                  <a:srgbClr val="000000"/>
                </a:buClr>
                <a:buSzPct val="100000"/>
                <a:buFont typeface="Arial" charset="0"/>
                <a:buChar char="»"/>
                <a:defRPr sz="1200">
                  <a:solidFill>
                    <a:srgbClr val="000000"/>
                  </a:solidFill>
                  <a:latin typeface="+mn-lt"/>
                  <a:ea typeface="+mn-ea"/>
                  <a:cs typeface="+mn-cs"/>
                </a:defRPr>
              </a:lvl8pPr>
              <a:lvl9pPr marL="5265738" indent="-12700" algn="l" defTabSz="457200" rtl="0" fontAlgn="base">
                <a:spcBef>
                  <a:spcPts val="300"/>
                </a:spcBef>
                <a:spcAft>
                  <a:spcPct val="0"/>
                </a:spcAft>
                <a:buClr>
                  <a:srgbClr val="000000"/>
                </a:buClr>
                <a:buSzPct val="100000"/>
                <a:buFont typeface="Arial" charset="0"/>
                <a:buChar char="»"/>
                <a:defRPr sz="1200">
                  <a:solidFill>
                    <a:srgbClr val="000000"/>
                  </a:solidFill>
                  <a:latin typeface="+mn-lt"/>
                  <a:ea typeface="+mn-ea"/>
                  <a:cs typeface="+mn-cs"/>
                </a:defRPr>
              </a:lvl9pPr>
            </a:lstStyle>
            <a:p>
              <a:pPr marL="0" indent="0" algn="ctr">
                <a:buNone/>
                <a:defRPr/>
              </a:pPr>
              <a:r>
                <a:rPr lang="en-US" sz="1500" i="1" dirty="0" err="1">
                  <a:solidFill>
                    <a:schemeClr val="accent5">
                      <a:lumMod val="25000"/>
                    </a:schemeClr>
                  </a:solidFill>
                  <a:latin typeface="Helvetica Neue Light"/>
                  <a:cs typeface="Helvetica Neue Light"/>
                </a:rPr>
                <a:t>dashDB</a:t>
              </a:r>
              <a:r>
                <a:rPr lang="en-US" sz="1500" i="1" dirty="0">
                  <a:solidFill>
                    <a:schemeClr val="accent5">
                      <a:lumMod val="25000"/>
                    </a:schemeClr>
                  </a:solidFill>
                  <a:latin typeface="Helvetica Neue Light"/>
                  <a:cs typeface="Helvetica Neue Light"/>
                </a:rPr>
                <a:t> keeps data warehouse infrastructure out of your way</a:t>
              </a:r>
            </a:p>
          </p:txBody>
        </p:sp>
        <p:sp>
          <p:nvSpPr>
            <p:cNvPr id="16" name="TextBox 11"/>
            <p:cNvSpPr txBox="1">
              <a:spLocks noChangeArrowheads="1"/>
            </p:cNvSpPr>
            <p:nvPr/>
          </p:nvSpPr>
          <p:spPr bwMode="auto">
            <a:xfrm>
              <a:off x="1143000" y="1266102"/>
              <a:ext cx="6858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500" b="1" i="1" dirty="0">
                  <a:solidFill>
                    <a:schemeClr val="bg1"/>
                  </a:solidFill>
                </a:rPr>
                <a:t>Data warehouse and analytics as a service on the cloud</a:t>
              </a:r>
            </a:p>
          </p:txBody>
        </p:sp>
      </p:grpSp>
    </p:spTree>
    <p:extLst>
      <p:ext uri="{BB962C8B-B14F-4D97-AF65-F5344CB8AC3E}">
        <p14:creationId xmlns:p14="http://schemas.microsoft.com/office/powerpoint/2010/main" val="163405468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1103</Words>
  <Application>Microsoft Macintosh PowerPoint</Application>
  <PresentationFormat>Bildschirmpräsentation (16:9)</PresentationFormat>
  <Paragraphs>274</Paragraphs>
  <Slides>45</Slides>
  <Notes>4</Notes>
  <HiddenSlides>3</HiddenSlides>
  <MMClips>0</MMClips>
  <ScaleCrop>false</ScaleCrop>
  <HeadingPairs>
    <vt:vector size="4" baseType="variant">
      <vt:variant>
        <vt:lpstr>Design</vt:lpstr>
      </vt:variant>
      <vt:variant>
        <vt:i4>1</vt:i4>
      </vt:variant>
      <vt:variant>
        <vt:lpstr>Folientitel</vt:lpstr>
      </vt:variant>
      <vt:variant>
        <vt:i4>45</vt:i4>
      </vt:variant>
    </vt:vector>
  </HeadingPairs>
  <TitlesOfParts>
    <vt:vector size="46" baseType="lpstr">
      <vt:lpstr>Office-Design</vt:lpstr>
      <vt:lpstr>Operationale und analytische Workloads in der Cloud auf Basis quelloffener Telematik Daten</vt:lpstr>
      <vt:lpstr>Introduction:  Telematics data from NYC Taxi</vt:lpstr>
      <vt:lpstr>What Data is it?</vt:lpstr>
      <vt:lpstr>What do we want to demonstrate?</vt:lpstr>
      <vt:lpstr>What do we want to demonstrate?</vt:lpstr>
      <vt:lpstr>Use Cases</vt:lpstr>
      <vt:lpstr>Explanation:  The products</vt:lpstr>
      <vt:lpstr>IBM Cloudant</vt:lpstr>
      <vt:lpstr>IBM dashDB</vt:lpstr>
      <vt:lpstr>PowerPoint-Präsentation</vt:lpstr>
      <vt:lpstr>Watson Analytics</vt:lpstr>
      <vt:lpstr>PowerPoint-Präsentation</vt:lpstr>
      <vt:lpstr>The combination of cloud solutions</vt:lpstr>
      <vt:lpstr>IBM Bluemix</vt:lpstr>
      <vt:lpstr>Demo</vt:lpstr>
      <vt:lpstr>Demo (Backup Slides)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GPJ</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dc:title>
  <dc:creator>Kathrin Beinlich</dc:creator>
  <cp:lastModifiedBy>Sebastian Möhn</cp:lastModifiedBy>
  <cp:revision>146</cp:revision>
  <dcterms:created xsi:type="dcterms:W3CDTF">2015-05-06T20:05:01Z</dcterms:created>
  <dcterms:modified xsi:type="dcterms:W3CDTF">2016-02-29T08:04:26Z</dcterms:modified>
</cp:coreProperties>
</file>